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316" r:id="rId3"/>
    <p:sldId id="312" r:id="rId4"/>
    <p:sldId id="258" r:id="rId5"/>
    <p:sldId id="313" r:id="rId6"/>
    <p:sldId id="314" r:id="rId7"/>
    <p:sldId id="317" r:id="rId8"/>
    <p:sldId id="262" r:id="rId9"/>
    <p:sldId id="263" r:id="rId10"/>
    <p:sldId id="264" r:id="rId11"/>
    <p:sldId id="296" r:id="rId12"/>
    <p:sldId id="265" r:id="rId13"/>
    <p:sldId id="315" r:id="rId14"/>
    <p:sldId id="292" r:id="rId15"/>
    <p:sldId id="273" r:id="rId16"/>
    <p:sldId id="274" r:id="rId17"/>
    <p:sldId id="284" r:id="rId18"/>
    <p:sldId id="275" r:id="rId19"/>
    <p:sldId id="309" r:id="rId20"/>
    <p:sldId id="291" r:id="rId21"/>
    <p:sldId id="277" r:id="rId22"/>
    <p:sldId id="303" r:id="rId23"/>
    <p:sldId id="318" r:id="rId24"/>
    <p:sldId id="319" r:id="rId25"/>
    <p:sldId id="299" r:id="rId26"/>
    <p:sldId id="280" r:id="rId27"/>
    <p:sldId id="279" r:id="rId28"/>
    <p:sldId id="295" r:id="rId29"/>
    <p:sldId id="310" r:id="rId30"/>
    <p:sldId id="311" r:id="rId31"/>
    <p:sldId id="301" r:id="rId32"/>
    <p:sldId id="294" r:id="rId33"/>
    <p:sldId id="293" r:id="rId34"/>
    <p:sldId id="308" r:id="rId35"/>
    <p:sldId id="290" r:id="rId36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41"/>
    <p:restoredTop sz="93089"/>
  </p:normalViewPr>
  <p:slideViewPr>
    <p:cSldViewPr snapToGrid="0" snapToObjects="1">
      <p:cViewPr>
        <p:scale>
          <a:sx n="160" d="100"/>
          <a:sy n="160" d="100"/>
        </p:scale>
        <p:origin x="304" y="1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22" d="100"/>
          <a:sy n="122" d="100"/>
        </p:scale>
        <p:origin x="5072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74C7AA-4C61-A746-BDC6-DA183EB07C84}" type="datetimeFigureOut">
              <a:rPr lang="nb-NO" smtClean="0"/>
              <a:t>27.09.2017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DC7F73-B091-8A4B-BA1E-604B146C29F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95345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DC7F73-B091-8A4B-BA1E-604B146C29FA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29865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8C3D-8D0B-EE41-A8A5-F7DEE7733106}" type="datetimeFigureOut">
              <a:rPr lang="en-US" altLang="x-none"/>
              <a:pPr/>
              <a:t>9/27/17</a:t>
            </a:fld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1E0052-A643-104A-90A7-3E4CB6CBE88D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940184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4194006-DA37-3045-BDCC-1641FF59157C}" type="datetimeFigureOut">
              <a:rPr lang="en-US" altLang="x-none"/>
              <a:pPr/>
              <a:t>9/27/17</a:t>
            </a:fld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518815-3187-404A-8851-B2205BAC2FAB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605754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7639433-0C49-0D40-96EC-043E96FD2FA0}" type="datetimeFigureOut">
              <a:rPr lang="en-US" altLang="x-none"/>
              <a:pPr/>
              <a:t>9/27/17</a:t>
            </a:fld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BEA464-13E0-CB46-B09C-07FC634E924A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97141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8E2C0B8-8939-CA42-83EA-59975D406149}" type="datetimeFigureOut">
              <a:rPr lang="en-US" altLang="x-none"/>
              <a:pPr/>
              <a:t>9/27/17</a:t>
            </a:fld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902349-5133-1B42-9A48-73E1F6B597F2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502082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C0107F-9D6C-1140-BCD7-2E3CE308E299}" type="datetimeFigureOut">
              <a:rPr lang="en-US" altLang="x-none"/>
              <a:pPr/>
              <a:t>9/27/17</a:t>
            </a:fld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CEAF80-A7B8-DE4E-98E1-95361B1E315C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037614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BBC13D5-BE90-2F4B-9F18-C5213DBF94EF}" type="datetimeFigureOut">
              <a:rPr lang="en-US" altLang="x-none"/>
              <a:pPr/>
              <a:t>9/27/17</a:t>
            </a:fld>
            <a:endParaRPr lang="en-US" altLang="x-non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CDCC66-58F5-2644-ADB8-5B58C5AC0EE2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613906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CD2BD8-5F59-5B45-90DF-CAB9D768D3A0}" type="datetimeFigureOut">
              <a:rPr lang="en-US" altLang="x-none"/>
              <a:pPr/>
              <a:t>9/27/17</a:t>
            </a:fld>
            <a:endParaRPr lang="en-US" altLang="x-none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BDBA09-9BBB-224B-925D-54BE3D8E4B6B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56432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A99DE2E-856F-084B-A892-33D4ADA86D8D}" type="datetimeFigureOut">
              <a:rPr lang="en-US" altLang="x-none"/>
              <a:pPr/>
              <a:t>9/27/17</a:t>
            </a:fld>
            <a:endParaRPr lang="en-US" altLang="x-non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B6CED6-5655-CD48-B0D5-77F0D610E11C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414134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F0F03D9-4741-C742-A528-369BE9C7B045}" type="datetimeFigureOut">
              <a:rPr lang="en-US" altLang="x-none"/>
              <a:pPr/>
              <a:t>9/27/17</a:t>
            </a:fld>
            <a:endParaRPr lang="en-US" altLang="x-none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8FDD69-3C33-B94F-914E-A20ADAC51495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148986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6A12E72-C877-964D-85B6-301D4BA276D3}" type="datetimeFigureOut">
              <a:rPr lang="en-US" altLang="x-none"/>
              <a:pPr/>
              <a:t>9/27/17</a:t>
            </a:fld>
            <a:endParaRPr lang="en-US" altLang="x-non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87CA72-4A9B-0547-A552-65ADE65622D5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841555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b-NO" noProof="0" smtClean="0"/>
              <a:t>Dra bildet til plassholderen eller klikk ikonet for å legge til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C0BCE7A-A85B-E549-A6FE-468460DE057D}" type="datetimeFigureOut">
              <a:rPr lang="en-US" altLang="x-none"/>
              <a:pPr/>
              <a:t>9/27/17</a:t>
            </a:fld>
            <a:endParaRPr lang="en-US" altLang="x-non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0BD3FC-A324-7C43-B49D-C9E779B35727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687770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x-none" smtClean="0"/>
              <a:t>Klikk for å redigere tittelstil</a:t>
            </a:r>
            <a:endParaRPr lang="en-US" altLang="x-none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x-none" smtClean="0"/>
              <a:t>Klikk for å redigere tekststiler i malen</a:t>
            </a:r>
          </a:p>
          <a:p>
            <a:pPr lvl="1"/>
            <a:r>
              <a:rPr lang="nb-NO" altLang="x-none" smtClean="0"/>
              <a:t>Andre nivå</a:t>
            </a:r>
          </a:p>
          <a:p>
            <a:pPr lvl="2"/>
            <a:r>
              <a:rPr lang="nb-NO" altLang="x-none" smtClean="0"/>
              <a:t>Tredje nivå</a:t>
            </a:r>
          </a:p>
          <a:p>
            <a:pPr lvl="3"/>
            <a:r>
              <a:rPr lang="nb-NO" altLang="x-none" smtClean="0"/>
              <a:t>Fjerde nivå</a:t>
            </a:r>
          </a:p>
          <a:p>
            <a:pPr lvl="4"/>
            <a:r>
              <a:rPr lang="nb-NO" altLang="x-none" smtClean="0"/>
              <a:t>Femte nivå</a:t>
            </a:r>
            <a:endParaRPr lang="en-US" alt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40768757-4F54-3140-9A32-53A6955A3A2C}" type="datetimeFigureOut">
              <a:rPr lang="en-US" altLang="x-none"/>
              <a:pPr/>
              <a:t>9/27/17</a:t>
            </a:fld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E84C2497-86AE-0540-A11A-D608E5A5D3F0}" type="slidenum">
              <a:rPr lang="en-US" altLang="x-none"/>
              <a:pPr/>
              <a:t>‹#›</a:t>
            </a:fld>
            <a:endParaRPr lang="en-US" altLang="x-none"/>
          </a:p>
        </p:txBody>
      </p:sp>
      <p:pic>
        <p:nvPicPr>
          <p:cNvPr id="1031" name="Picture 7" descr="Slide_bussring.pn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4888" y="0"/>
            <a:ext cx="17891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Verdana"/>
          <a:ea typeface="ＭＳ Ｐゴシック" charset="-128"/>
          <a:cs typeface="Verdana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charset="0"/>
          <a:ea typeface="ＭＳ Ｐゴシック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charset="0"/>
          <a:ea typeface="ＭＳ Ｐゴシック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charset="0"/>
          <a:ea typeface="ＭＳ Ｐゴシック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charset="0"/>
          <a:ea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charset="0"/>
          <a:ea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charset="0"/>
          <a:ea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charset="0"/>
          <a:ea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charset="0"/>
          <a:ea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Verdana"/>
          <a:ea typeface="ＭＳ Ｐゴシック" charset="-128"/>
          <a:cs typeface="Verdana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Verdana"/>
          <a:ea typeface="ＭＳ Ｐゴシック" charset="-128"/>
          <a:cs typeface="Verdana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Verdana"/>
          <a:ea typeface="ＭＳ Ｐゴシック" charset="-128"/>
          <a:cs typeface="Verdana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Verdana"/>
          <a:ea typeface="ＭＳ Ｐゴシック" charset="-128"/>
          <a:cs typeface="Verdana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Verdana"/>
          <a:ea typeface="ＭＳ Ｐゴシック" charset="-128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3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Relationship Id="rId3" Type="http://schemas.openxmlformats.org/officeDocument/2006/relationships/image" Target="../media/image36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Relationship Id="rId3" Type="http://schemas.openxmlformats.org/officeDocument/2006/relationships/image" Target="../media/image43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49.jpeg"/><Relationship Id="rId5" Type="http://schemas.openxmlformats.org/officeDocument/2006/relationships/image" Target="../media/image50.jpg"/><Relationship Id="rId6" Type="http://schemas.openxmlformats.org/officeDocument/2006/relationships/image" Target="../media/image51.jpeg"/><Relationship Id="rId7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5" Type="http://schemas.openxmlformats.org/officeDocument/2006/relationships/image" Target="../media/image8.png"/><Relationship Id="rId6" Type="http://schemas.openxmlformats.org/officeDocument/2006/relationships/image" Target="../media/image9.jpg"/><Relationship Id="rId7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Relationship Id="rId3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Relationship Id="rId3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0541" y="109875"/>
            <a:ext cx="6400800" cy="17526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nb-NO" altLang="x-none" sz="2800" b="1" dirty="0">
                <a:solidFill>
                  <a:schemeClr val="bg1"/>
                </a:solidFill>
                <a:latin typeface="Verdana" charset="0"/>
              </a:rPr>
              <a:t>Fra forsamling og fest til industri og reiseliv</a:t>
            </a:r>
            <a:endParaRPr lang="en-US" sz="2800" b="1" dirty="0" smtClean="0">
              <a:solidFill>
                <a:schemeClr val="bg1"/>
              </a:solidFill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 smtClean="0"/>
              <a:t>2000</a:t>
            </a:r>
            <a:endParaRPr lang="nb-NO" b="1" dirty="0"/>
          </a:p>
        </p:txBody>
      </p:sp>
      <p:pic>
        <p:nvPicPr>
          <p:cNvPr id="4" name="Picture 4"/>
          <p:cNvPicPr>
            <a:picLocks noGrp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0766" b="-60766"/>
          <a:stretch>
            <a:fillRect/>
          </a:stretch>
        </p:blipFill>
        <p:spPr bwMode="auto">
          <a:xfrm>
            <a:off x="1237129" y="1592132"/>
            <a:ext cx="6562165" cy="4281543"/>
          </a:xfrm>
          <a:prstGeom prst="rect">
            <a:avLst/>
          </a:prstGeom>
          <a:noFill/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166536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 smtClean="0"/>
              <a:t>Melkøya 2003</a:t>
            </a:r>
            <a:endParaRPr lang="nb-NO" b="1" dirty="0"/>
          </a:p>
        </p:txBody>
      </p:sp>
      <p:pic>
        <p:nvPicPr>
          <p:cNvPr id="4" name="Picture 2" descr="dumper_bus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7586" y="1319474"/>
            <a:ext cx="7083140" cy="5361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688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 smtClean="0"/>
              <a:t>2007</a:t>
            </a:r>
            <a:endParaRPr lang="nb-NO" b="1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528" y="1580975"/>
            <a:ext cx="8976590" cy="5268558"/>
          </a:xfrm>
        </p:spPr>
      </p:pic>
      <p:sp>
        <p:nvSpPr>
          <p:cNvPr id="5" name="TekstSylinder 4"/>
          <p:cNvSpPr txBox="1"/>
          <p:nvPr/>
        </p:nvSpPr>
        <p:spPr>
          <a:xfrm>
            <a:off x="1021976" y="2796987"/>
            <a:ext cx="6777318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nb-NO" sz="2000" b="1" dirty="0" smtClean="0">
                <a:latin typeface="Verdana" charset="0"/>
                <a:ea typeface="Verdana" charset="0"/>
                <a:cs typeface="Verdana" charset="0"/>
              </a:rPr>
              <a:t>22 busser i drift </a:t>
            </a:r>
          </a:p>
          <a:p>
            <a:pPr marL="285750" indent="-285750">
              <a:buFont typeface="Wingdings" charset="2"/>
              <a:buChar char="Ø"/>
            </a:pPr>
            <a:r>
              <a:rPr lang="nb-NO" sz="2000" b="1" dirty="0" smtClean="0">
                <a:latin typeface="Verdana" charset="0"/>
                <a:ea typeface="Verdana" charset="0"/>
                <a:cs typeface="Verdana" charset="0"/>
              </a:rPr>
              <a:t>66 ansatte på </a:t>
            </a:r>
            <a:r>
              <a:rPr lang="nb-NO" sz="2000" b="1" dirty="0" err="1" smtClean="0">
                <a:latin typeface="Verdana" charset="0"/>
                <a:ea typeface="Verdana" charset="0"/>
                <a:cs typeface="Verdana" charset="0"/>
              </a:rPr>
              <a:t>peak</a:t>
            </a:r>
            <a:endParaRPr lang="nb-NO" sz="2000" b="1" dirty="0" smtClean="0">
              <a:latin typeface="Verdana" charset="0"/>
              <a:ea typeface="Verdana" charset="0"/>
              <a:cs typeface="Verdana" charset="0"/>
            </a:endParaRPr>
          </a:p>
          <a:p>
            <a:pPr marL="285750" indent="-285750">
              <a:buFont typeface="Wingdings" charset="2"/>
              <a:buChar char="Ø"/>
            </a:pPr>
            <a:r>
              <a:rPr lang="nb-NO" sz="2000" b="1" dirty="0" smtClean="0">
                <a:latin typeface="Verdana" charset="0"/>
                <a:ea typeface="Verdana" charset="0"/>
                <a:cs typeface="Verdana" charset="0"/>
              </a:rPr>
              <a:t> Produksjon på 300 timer i døgnet</a:t>
            </a:r>
          </a:p>
          <a:p>
            <a:pPr marL="285750" indent="-285750">
              <a:buFont typeface="Wingdings" charset="2"/>
              <a:buChar char="Ø"/>
            </a:pPr>
            <a:r>
              <a:rPr lang="nb-NO" sz="2000" b="1" dirty="0" smtClean="0">
                <a:latin typeface="Verdana" charset="0"/>
                <a:ea typeface="Verdana" charset="0"/>
                <a:cs typeface="Verdana" charset="0"/>
              </a:rPr>
              <a:t>12.000 passasjerer i døgnet</a:t>
            </a:r>
          </a:p>
          <a:p>
            <a:pPr marL="285750" indent="-285750">
              <a:buFont typeface="Wingdings" charset="2"/>
              <a:buChar char="Ø"/>
            </a:pPr>
            <a:r>
              <a:rPr lang="nb-NO" sz="2000" b="1" dirty="0" smtClean="0">
                <a:latin typeface="Verdana" charset="0"/>
                <a:ea typeface="Verdana" charset="0"/>
                <a:cs typeface="Verdana" charset="0"/>
              </a:rPr>
              <a:t>4.000 passasjerer mellom 06:00 08:00</a:t>
            </a:r>
          </a:p>
          <a:p>
            <a:pPr marL="285750" indent="-285750">
              <a:buFont typeface="Wingdings" charset="2"/>
              <a:buChar char="Ø"/>
            </a:pPr>
            <a:r>
              <a:rPr lang="nb-NO" sz="2000" b="1" dirty="0" smtClean="0">
                <a:latin typeface="Verdana" charset="0"/>
                <a:ea typeface="Verdana" charset="0"/>
                <a:cs typeface="Verdana" charset="0"/>
              </a:rPr>
              <a:t>1.100 tonn strøsand i året</a:t>
            </a:r>
          </a:p>
          <a:p>
            <a:pPr marL="285750" indent="-285750">
              <a:buFont typeface="Wingdings" charset="2"/>
              <a:buChar char="Ø"/>
            </a:pPr>
            <a:r>
              <a:rPr lang="nb-NO" sz="2000" b="1" dirty="0" smtClean="0">
                <a:latin typeface="Verdana" charset="0"/>
                <a:ea typeface="Verdana" charset="0"/>
                <a:cs typeface="Verdana" charset="0"/>
              </a:rPr>
              <a:t>1,4 </a:t>
            </a:r>
            <a:r>
              <a:rPr lang="nb-NO" sz="2000" b="1" dirty="0" err="1" smtClean="0">
                <a:latin typeface="Verdana" charset="0"/>
                <a:ea typeface="Verdana" charset="0"/>
                <a:cs typeface="Verdana" charset="0"/>
              </a:rPr>
              <a:t>mill</a:t>
            </a:r>
            <a:r>
              <a:rPr lang="nb-NO" sz="2000" b="1" dirty="0" smtClean="0">
                <a:latin typeface="Verdana" charset="0"/>
                <a:ea typeface="Verdana" charset="0"/>
                <a:cs typeface="Verdana" charset="0"/>
              </a:rPr>
              <a:t> liter vann til tunnelvask</a:t>
            </a:r>
          </a:p>
          <a:p>
            <a:pPr marL="285750" indent="-285750">
              <a:buFont typeface="Wingdings" charset="2"/>
              <a:buChar char="Ø"/>
            </a:pPr>
            <a:endParaRPr lang="nb-NO" sz="2400" dirty="0" smtClean="0">
              <a:latin typeface="Verdana" charset="0"/>
              <a:ea typeface="Verdana" charset="0"/>
              <a:cs typeface="Verdana" charset="0"/>
            </a:endParaRPr>
          </a:p>
          <a:p>
            <a:pPr marL="285750" indent="-285750">
              <a:buFont typeface="Wingdings" charset="2"/>
              <a:buChar char="Ø"/>
            </a:pPr>
            <a:endParaRPr lang="nb-NO" sz="2400" dirty="0" smtClean="0">
              <a:latin typeface="Verdana" charset="0"/>
              <a:ea typeface="Verdana" charset="0"/>
              <a:cs typeface="Verdana" charset="0"/>
            </a:endParaRPr>
          </a:p>
          <a:p>
            <a:pPr marL="285750" indent="-285750">
              <a:buFont typeface="Wingdings" charset="2"/>
              <a:buChar char="Ø"/>
            </a:pPr>
            <a:endParaRPr lang="nb-NO" sz="2400" b="1" dirty="0"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779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 smtClean="0"/>
              <a:t>2008</a:t>
            </a:r>
            <a:endParaRPr lang="nb-NO" b="1" dirty="0"/>
          </a:p>
        </p:txBody>
      </p:sp>
      <p:pic>
        <p:nvPicPr>
          <p:cNvPr id="4" name="Plassholder for innhold 3"/>
          <p:cNvPicPr>
            <a:picLocks noGrp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7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prstGeom prst="roundRect">
            <a:avLst/>
          </a:prstGeom>
          <a:effectLst>
            <a:innerShdw blurRad="114300">
              <a:prstClr val="black"/>
            </a:inn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«Når forandringens vind </a:t>
            </a:r>
            <a:r>
              <a:rPr lang="nb-NO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blåser over landet, </a:t>
            </a:r>
            <a:r>
              <a:rPr lang="nb-NO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går noen i skjul, mens andre går ut for å bygge vindmøller</a:t>
            </a:r>
            <a:r>
              <a:rPr lang="nb-NO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»</a:t>
            </a:r>
          </a:p>
          <a:p>
            <a:pPr algn="ctr"/>
            <a:r>
              <a:rPr lang="nb-NO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nb-NO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kinesisk ordtak.</a:t>
            </a:r>
          </a:p>
        </p:txBody>
      </p:sp>
    </p:spTree>
    <p:extLst>
      <p:ext uri="{BB962C8B-B14F-4D97-AF65-F5344CB8AC3E}">
        <p14:creationId xmlns:p14="http://schemas.microsoft.com/office/powerpoint/2010/main" val="203529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185730"/>
            <a:ext cx="8229600" cy="1051399"/>
          </a:xfrm>
        </p:spPr>
        <p:txBody>
          <a:bodyPr/>
          <a:lstStyle/>
          <a:p>
            <a:r>
              <a:rPr lang="nb-NO" altLang="x-none" sz="2400" b="1" dirty="0" smtClean="0"/>
              <a:t>Nord-Norges største turbuss – selskap</a:t>
            </a:r>
            <a:br>
              <a:rPr lang="nb-NO" altLang="x-none" sz="2400" b="1" dirty="0" smtClean="0"/>
            </a:br>
            <a:r>
              <a:rPr lang="nb-NO" altLang="x-none" sz="2400" b="1" dirty="0" smtClean="0"/>
              <a:t>etter oppkjøp i 2009</a:t>
            </a:r>
            <a:br>
              <a:rPr lang="nb-NO" altLang="x-none" sz="2400" b="1" dirty="0" smtClean="0"/>
            </a:br>
            <a:endParaRPr lang="nb-NO" sz="2400" b="1" dirty="0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2430" y="1019606"/>
            <a:ext cx="5897832" cy="3818846"/>
          </a:xfrm>
          <a:prstGeom prst="rect">
            <a:avLst/>
          </a:prstGeom>
        </p:spPr>
      </p:pic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9202" y="4417380"/>
            <a:ext cx="5899231" cy="2440620"/>
          </a:xfrm>
        </p:spPr>
      </p:pic>
      <p:pic>
        <p:nvPicPr>
          <p:cNvPr id="7" name="Picture 4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0766" b="-60766"/>
          <a:stretch>
            <a:fillRect/>
          </a:stretch>
        </p:blipFill>
        <p:spPr bwMode="auto">
          <a:xfrm>
            <a:off x="1362430" y="2819504"/>
            <a:ext cx="5897832" cy="2818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91622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 smtClean="0"/>
              <a:t>2009</a:t>
            </a:r>
            <a:endParaRPr lang="nb-NO" b="1" dirty="0"/>
          </a:p>
        </p:txBody>
      </p:sp>
      <p:pic>
        <p:nvPicPr>
          <p:cNvPr id="4" name="Plassholder for innhold 3"/>
          <p:cNvPicPr>
            <a:picLocks noGrp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1600200"/>
            <a:ext cx="8229600" cy="461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14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 smtClean="0"/>
              <a:t>2009</a:t>
            </a:r>
            <a:endParaRPr lang="nb-NO" b="1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7279" y="1539462"/>
            <a:ext cx="7465807" cy="4992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534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3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193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062395" cy="693550"/>
          </a:xfrm>
        </p:spPr>
        <p:txBody>
          <a:bodyPr/>
          <a:lstStyle/>
          <a:p>
            <a:r>
              <a:rPr lang="nb-NO" b="1" dirty="0" smtClean="0"/>
              <a:t>2009 Størst på turne</a:t>
            </a:r>
            <a:endParaRPr lang="nb-NO" b="1" dirty="0"/>
          </a:p>
        </p:txBody>
      </p:sp>
      <p:pic>
        <p:nvPicPr>
          <p:cNvPr id="4" name="Plassholder for innhold 3"/>
          <p:cNvPicPr>
            <a:picLocks noGrp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4778" y="3861996"/>
            <a:ext cx="5265868" cy="277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14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800" b="1" dirty="0" smtClean="0"/>
              <a:t>Nye ideer må struktureres</a:t>
            </a:r>
            <a:endParaRPr lang="nb-NO" sz="2800" b="1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1748" y="1600200"/>
            <a:ext cx="6380503" cy="4525963"/>
          </a:xfrm>
        </p:spPr>
      </p:pic>
    </p:spTree>
    <p:extLst>
      <p:ext uri="{BB962C8B-B14F-4D97-AF65-F5344CB8AC3E}">
        <p14:creationId xmlns:p14="http://schemas.microsoft.com/office/powerpoint/2010/main" val="5725913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 smtClean="0"/>
              <a:t>Bussring 2017</a:t>
            </a:r>
            <a:endParaRPr lang="nb-NO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 35 </a:t>
            </a:r>
            <a:r>
              <a:rPr lang="nb-NO" dirty="0"/>
              <a:t>busser </a:t>
            </a:r>
            <a:endParaRPr lang="nb-NO" dirty="0" smtClean="0"/>
          </a:p>
          <a:p>
            <a:r>
              <a:rPr lang="nb-NO" dirty="0" smtClean="0"/>
              <a:t> </a:t>
            </a:r>
            <a:r>
              <a:rPr lang="nb-NO" dirty="0"/>
              <a:t>50 </a:t>
            </a:r>
            <a:r>
              <a:rPr lang="nb-NO" dirty="0" smtClean="0"/>
              <a:t>årsverk</a:t>
            </a:r>
            <a:r>
              <a:rPr lang="nb-NO" b="1" dirty="0" smtClean="0"/>
              <a:t> </a:t>
            </a:r>
            <a:endParaRPr lang="nb-NO" b="1" dirty="0"/>
          </a:p>
          <a:p>
            <a:r>
              <a:rPr lang="nb-NO" dirty="0" smtClean="0"/>
              <a:t>omsetning </a:t>
            </a:r>
            <a:r>
              <a:rPr lang="nb-NO" dirty="0"/>
              <a:t>Ca. 70 mill. </a:t>
            </a:r>
          </a:p>
          <a:p>
            <a:r>
              <a:rPr lang="nb-NO" dirty="0" smtClean="0"/>
              <a:t>Norges største turnétransportør</a:t>
            </a:r>
          </a:p>
          <a:p>
            <a:r>
              <a:rPr lang="nb-NO" dirty="0" smtClean="0"/>
              <a:t>Nord-Norges største turbuss-selskap</a:t>
            </a:r>
          </a:p>
          <a:p>
            <a:r>
              <a:rPr lang="nb-NO" dirty="0" smtClean="0"/>
              <a:t>Størst på Nordlysturisme </a:t>
            </a:r>
          </a:p>
        </p:txBody>
      </p:sp>
    </p:spTree>
    <p:extLst>
      <p:ext uri="{BB962C8B-B14F-4D97-AF65-F5344CB8AC3E}">
        <p14:creationId xmlns:p14="http://schemas.microsoft.com/office/powerpoint/2010/main" val="6655750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46883" cy="1143000"/>
          </a:xfrm>
        </p:spPr>
        <p:txBody>
          <a:bodyPr/>
          <a:lstStyle/>
          <a:p>
            <a:r>
              <a:rPr lang="nb-NO" sz="4000" b="1" dirty="0" smtClean="0"/>
              <a:t>Strategien tar en form</a:t>
            </a:r>
            <a:endParaRPr lang="nb-NO" sz="4000" b="1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1182" y="1673525"/>
            <a:ext cx="3525499" cy="4790336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79957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7783158" cy="1145371"/>
          </a:xfrm>
        </p:spPr>
        <p:txBody>
          <a:bodyPr/>
          <a:lstStyle/>
          <a:p>
            <a:r>
              <a:rPr lang="nb-NO" sz="3600" b="1" dirty="0" smtClean="0"/>
              <a:t>Innovativ </a:t>
            </a:r>
            <a:endParaRPr lang="nb-NO" sz="3600" b="1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955" y="1546411"/>
            <a:ext cx="7933615" cy="5161018"/>
          </a:xfrm>
        </p:spPr>
      </p:pic>
    </p:spTree>
    <p:extLst>
      <p:ext uri="{BB962C8B-B14F-4D97-AF65-F5344CB8AC3E}">
        <p14:creationId xmlns:p14="http://schemas.microsoft.com/office/powerpoint/2010/main" val="208962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 smtClean="0"/>
              <a:t>Teknologi</a:t>
            </a:r>
            <a:endParaRPr lang="nb-NO" b="1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736" y="1417638"/>
            <a:ext cx="8062528" cy="5039080"/>
          </a:xfrm>
        </p:spPr>
      </p:pic>
    </p:spTree>
    <p:extLst>
      <p:ext uri="{BB962C8B-B14F-4D97-AF65-F5344CB8AC3E}">
        <p14:creationId xmlns:p14="http://schemas.microsoft.com/office/powerpoint/2010/main" val="22693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 smtClean="0"/>
              <a:t>Nye markedskanaler</a:t>
            </a:r>
            <a:endParaRPr lang="nb-NO" b="1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374" y="1477790"/>
            <a:ext cx="7437396" cy="464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3196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 smtClean="0"/>
              <a:t>Nye markedskanaler</a:t>
            </a:r>
            <a:endParaRPr lang="nb-NO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1605169"/>
            <a:ext cx="8229600" cy="468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6829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lassholder for innhold 12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20" y="0"/>
            <a:ext cx="9077059" cy="6858001"/>
          </a:xfr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515" y="-315689"/>
            <a:ext cx="5546824" cy="22268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9645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64128"/>
            <a:ext cx="7667297" cy="1143000"/>
          </a:xfrm>
        </p:spPr>
        <p:txBody>
          <a:bodyPr/>
          <a:lstStyle/>
          <a:p>
            <a:r>
              <a:rPr lang="nb-NO" sz="3600" b="1" dirty="0" smtClean="0"/>
              <a:t>2014 FLO </a:t>
            </a:r>
            <a:r>
              <a:rPr lang="nb-NO" sz="3600" b="1" dirty="0" smtClean="0"/>
              <a:t>Troms </a:t>
            </a:r>
            <a:endParaRPr lang="nb-NO" sz="3600" b="1" dirty="0"/>
          </a:p>
        </p:txBody>
      </p:sp>
      <p:pic>
        <p:nvPicPr>
          <p:cNvPr id="4" name="Plassholder for innhold 3" descr="Macintosh HD:Applications:iPhoto-bibliotek.photolibrary:Masters:2014:09:03:20140903-231137:IMG_1414.JPG"/>
          <p:cNvPicPr>
            <a:picLocks noGrp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6289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938" y="3395207"/>
            <a:ext cx="5057028" cy="3160643"/>
          </a:xfrm>
          <a:prstGeom prst="rect">
            <a:avLst/>
          </a:prstGeom>
        </p:spPr>
      </p:pic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042" y="1781092"/>
            <a:ext cx="5504628" cy="3450867"/>
          </a:xfrm>
          <a:prstGeom prst="rect">
            <a:avLst/>
          </a:prstGeom>
        </p:spPr>
      </p:pic>
      <p:sp>
        <p:nvSpPr>
          <p:cNvPr id="5" name="TekstSylinder 4"/>
          <p:cNvSpPr txBox="1"/>
          <p:nvPr/>
        </p:nvSpPr>
        <p:spPr>
          <a:xfrm>
            <a:off x="2388198" y="462579"/>
            <a:ext cx="4184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dirty="0" smtClean="0">
                <a:latin typeface="Verdana" charset="0"/>
                <a:ea typeface="Verdana" charset="0"/>
                <a:cs typeface="Verdana" charset="0"/>
              </a:rPr>
              <a:t>        2015</a:t>
            </a:r>
            <a:endParaRPr lang="nb-NO" sz="3600" b="1" dirty="0"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91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 </a:t>
            </a:r>
            <a:r>
              <a:rPr lang="nb-NO" b="1" dirty="0" smtClean="0"/>
              <a:t>Vi er på vei </a:t>
            </a:r>
            <a:endParaRPr lang="nb-NO" b="1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417638"/>
            <a:ext cx="8229600" cy="5369091"/>
          </a:xfrm>
        </p:spPr>
      </p:pic>
    </p:spTree>
    <p:extLst>
      <p:ext uri="{BB962C8B-B14F-4D97-AF65-F5344CB8AC3E}">
        <p14:creationId xmlns:p14="http://schemas.microsoft.com/office/powerpoint/2010/main" val="166284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04673" cy="1143000"/>
          </a:xfrm>
        </p:spPr>
        <p:txBody>
          <a:bodyPr/>
          <a:lstStyle/>
          <a:p>
            <a:r>
              <a:rPr lang="nb-NO" sz="4000" b="1" dirty="0" smtClean="0"/>
              <a:t>Planer må revideres</a:t>
            </a:r>
            <a:endParaRPr lang="nb-NO" sz="4000" b="1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9225" y="1600200"/>
            <a:ext cx="6045549" cy="4525963"/>
          </a:xfrm>
        </p:spPr>
      </p:pic>
    </p:spTree>
    <p:extLst>
      <p:ext uri="{BB962C8B-B14F-4D97-AF65-F5344CB8AC3E}">
        <p14:creationId xmlns:p14="http://schemas.microsoft.com/office/powerpoint/2010/main" val="1919645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 smtClean="0"/>
              <a:t>1957</a:t>
            </a:r>
            <a:endParaRPr lang="nb-NO" b="1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642" y="1417638"/>
            <a:ext cx="7551868" cy="5089782"/>
          </a:xfrm>
        </p:spPr>
      </p:pic>
    </p:spTree>
    <p:extLst>
      <p:ext uri="{BB962C8B-B14F-4D97-AF65-F5344CB8AC3E}">
        <p14:creationId xmlns:p14="http://schemas.microsoft.com/office/powerpoint/2010/main" val="189700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 smtClean="0"/>
              <a:t>Resultat</a:t>
            </a:r>
            <a:endParaRPr lang="nb-NO" b="1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3777" y="1509424"/>
            <a:ext cx="3911599" cy="4965700"/>
          </a:xfr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208" y="1509423"/>
            <a:ext cx="3733800" cy="496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5319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66790" cy="1143000"/>
          </a:xfrm>
        </p:spPr>
        <p:txBody>
          <a:bodyPr/>
          <a:lstStyle/>
          <a:p>
            <a:r>
              <a:rPr lang="nb-NO" b="1" dirty="0" smtClean="0"/>
              <a:t>Fornøyd ledergruppe</a:t>
            </a:r>
            <a:endParaRPr lang="nb-NO" b="1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642" y="1580271"/>
            <a:ext cx="7272169" cy="4800099"/>
          </a:xfrm>
        </p:spPr>
      </p:pic>
    </p:spTree>
    <p:extLst>
      <p:ext uri="{BB962C8B-B14F-4D97-AF65-F5344CB8AC3E}">
        <p14:creationId xmlns:p14="http://schemas.microsoft.com/office/powerpoint/2010/main" val="61987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 smtClean="0"/>
              <a:t>2016</a:t>
            </a:r>
            <a:endParaRPr lang="nb-NO" b="1" dirty="0"/>
          </a:p>
        </p:txBody>
      </p:sp>
      <p:pic>
        <p:nvPicPr>
          <p:cNvPr id="4" name="Plassholder for innhold 6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8223" y="1417638"/>
            <a:ext cx="3807554" cy="5039982"/>
          </a:xfrm>
          <a:effectLst>
            <a:outerShdw blurRad="50800" dist="50800" dir="5400000" algn="ctr" rotWithShape="0">
              <a:schemeClr val="tx1"/>
            </a:outerShdw>
            <a:softEdge rad="12700"/>
          </a:effectLst>
        </p:spPr>
      </p:pic>
      <p:sp>
        <p:nvSpPr>
          <p:cNvPr id="5" name="TekstSylinder 4"/>
          <p:cNvSpPr txBox="1"/>
          <p:nvPr/>
        </p:nvSpPr>
        <p:spPr>
          <a:xfrm>
            <a:off x="3894269" y="2560638"/>
            <a:ext cx="10542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b-NO" b="1" dirty="0" smtClean="0">
                <a:solidFill>
                  <a:schemeClr val="accent1">
                    <a:lumMod val="7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2016</a:t>
            </a:r>
            <a:endParaRPr lang="nb-NO" b="1" dirty="0">
              <a:solidFill>
                <a:schemeClr val="accent1">
                  <a:lumMod val="75000"/>
                </a:schemeClr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50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85" y="0"/>
            <a:ext cx="4297977" cy="2349377"/>
          </a:xfrm>
        </p:spPr>
      </p:pic>
      <p:sp>
        <p:nvSpPr>
          <p:cNvPr id="5" name="Rektangel 4"/>
          <p:cNvSpPr/>
          <p:nvPr/>
        </p:nvSpPr>
        <p:spPr>
          <a:xfrm>
            <a:off x="1237129" y="2444115"/>
            <a:ext cx="5620871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nb-NO" dirty="0" smtClean="0"/>
              <a:t>Iboende pågangsmot</a:t>
            </a:r>
            <a:endParaRPr lang="nb-NO" sz="900" dirty="0" smtClean="0"/>
          </a:p>
          <a:p>
            <a:pPr marL="285750" indent="-285750">
              <a:buFont typeface="Arial" charset="0"/>
              <a:buChar char="•"/>
            </a:pPr>
            <a:endParaRPr lang="nb-NO" sz="800" dirty="0" smtClean="0"/>
          </a:p>
          <a:p>
            <a:pPr marL="285750" indent="-285750">
              <a:buFont typeface="Arial" charset="0"/>
              <a:buChar char="•"/>
            </a:pPr>
            <a:r>
              <a:rPr lang="nb-NO" dirty="0" smtClean="0"/>
              <a:t>Hardt arbeid over lang tid</a:t>
            </a:r>
          </a:p>
          <a:p>
            <a:pPr marL="285750" indent="-285750">
              <a:buFont typeface="Arial" charset="0"/>
              <a:buChar char="•"/>
            </a:pPr>
            <a:endParaRPr lang="nb-NO" sz="800" dirty="0" smtClean="0"/>
          </a:p>
          <a:p>
            <a:pPr marL="285750" indent="-285750">
              <a:buFont typeface="Arial" charset="0"/>
              <a:buChar char="•"/>
            </a:pPr>
            <a:r>
              <a:rPr lang="nb-NO" dirty="0" smtClean="0"/>
              <a:t>Innovativ, ny teknologi</a:t>
            </a:r>
          </a:p>
          <a:p>
            <a:pPr marL="285750" indent="-285750">
              <a:buFont typeface="Arial" charset="0"/>
              <a:buChar char="•"/>
            </a:pPr>
            <a:endParaRPr lang="nb-NO" sz="800" dirty="0" smtClean="0"/>
          </a:p>
          <a:p>
            <a:pPr marL="285750" indent="-285750">
              <a:buFont typeface="Arial" charset="0"/>
              <a:buChar char="•"/>
            </a:pPr>
            <a:r>
              <a:rPr lang="nb-NO" dirty="0" smtClean="0"/>
              <a:t>Fokus på arbeids oppgaver</a:t>
            </a:r>
          </a:p>
          <a:p>
            <a:pPr marL="285750" indent="-285750">
              <a:buFont typeface="Arial" charset="0"/>
              <a:buChar char="•"/>
            </a:pPr>
            <a:endParaRPr lang="nb-NO" sz="800" dirty="0" smtClean="0"/>
          </a:p>
          <a:p>
            <a:pPr marL="285750" indent="-285750">
              <a:buFont typeface="Arial" charset="0"/>
              <a:buChar char="•"/>
            </a:pPr>
            <a:r>
              <a:rPr lang="nb-NO" smtClean="0"/>
              <a:t>Mindre fokus </a:t>
            </a:r>
            <a:r>
              <a:rPr lang="nb-NO" dirty="0" smtClean="0"/>
              <a:t>på omsetning og resultat </a:t>
            </a:r>
          </a:p>
          <a:p>
            <a:pPr marL="285750" indent="-285750">
              <a:buFont typeface="Arial" charset="0"/>
              <a:buChar char="•"/>
            </a:pPr>
            <a:endParaRPr lang="nb-NO" sz="800" dirty="0" smtClean="0"/>
          </a:p>
          <a:p>
            <a:pPr marL="285750" indent="-285750">
              <a:buFont typeface="Arial" charset="0"/>
              <a:buChar char="•"/>
            </a:pPr>
            <a:r>
              <a:rPr lang="nb-NO" dirty="0" smtClean="0"/>
              <a:t>Et godt resultat kan skjule flere dårlige prestasjoner </a:t>
            </a:r>
          </a:p>
          <a:p>
            <a:pPr marL="285750" indent="-285750">
              <a:buFont typeface="Arial" charset="0"/>
              <a:buChar char="•"/>
            </a:pPr>
            <a:endParaRPr lang="nb-NO" sz="800" dirty="0" smtClean="0"/>
          </a:p>
          <a:p>
            <a:pPr marL="285750" indent="-285750">
              <a:buFont typeface="Arial" charset="0"/>
              <a:buChar char="•"/>
            </a:pPr>
            <a:r>
              <a:rPr lang="nb-NO" dirty="0" smtClean="0"/>
              <a:t>Et dårlig resultat kan skjule flere gode prestasjoner</a:t>
            </a:r>
          </a:p>
          <a:p>
            <a:pPr marL="285750" indent="-285750">
              <a:buFont typeface="Arial" charset="0"/>
              <a:buChar char="•"/>
            </a:pPr>
            <a:endParaRPr lang="nb-NO" sz="800" dirty="0" smtClean="0"/>
          </a:p>
          <a:p>
            <a:pPr marL="285750" indent="-285750">
              <a:buFont typeface="Arial" charset="0"/>
              <a:buChar char="•"/>
            </a:pPr>
            <a:r>
              <a:rPr lang="nb-NO" dirty="0" smtClean="0"/>
              <a:t>Det er i de gode tider man skal trene på å bli bedre</a:t>
            </a:r>
          </a:p>
          <a:p>
            <a:pPr marL="285750" indent="-285750">
              <a:buFont typeface="Arial" charset="0"/>
              <a:buChar char="•"/>
            </a:pPr>
            <a:endParaRPr lang="nb-NO" dirty="0"/>
          </a:p>
          <a:p>
            <a:pPr marL="285750" indent="-285750">
              <a:buFont typeface="Arial" charset="0"/>
              <a:buChar char="•"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01702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 smtClean="0"/>
              <a:t>Hvilken retning</a:t>
            </a:r>
            <a:endParaRPr lang="nb-NO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2800" dirty="0" smtClean="0"/>
              <a:t>Norges største turnetransportør</a:t>
            </a:r>
          </a:p>
          <a:p>
            <a:r>
              <a:rPr lang="nb-NO" sz="2800" dirty="0" smtClean="0"/>
              <a:t>Prefererte leverandør innenfor ferie- og fritidsmarkedet</a:t>
            </a:r>
          </a:p>
          <a:p>
            <a:r>
              <a:rPr lang="nb-NO" sz="2800" dirty="0" smtClean="0"/>
              <a:t>Vinne de strategisk riktige anbud</a:t>
            </a:r>
          </a:p>
          <a:p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0" y="3721197"/>
            <a:ext cx="3447825" cy="3042198"/>
          </a:xfrm>
          <a:prstGeom prst="rect">
            <a:avLst/>
          </a:prstGeom>
        </p:spPr>
      </p:pic>
      <p:sp>
        <p:nvSpPr>
          <p:cNvPr id="6" name="TekstSylinder 5"/>
          <p:cNvSpPr txBox="1"/>
          <p:nvPr/>
        </p:nvSpPr>
        <p:spPr>
          <a:xfrm>
            <a:off x="3394039" y="4597564"/>
            <a:ext cx="24312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For deg og Nord-Norge</a:t>
            </a:r>
            <a:endParaRPr lang="nb-NO" sz="2400" b="1" dirty="0">
              <a:solidFill>
                <a:schemeClr val="bg1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8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 smtClean="0"/>
              <a:t>Veien mot målet</a:t>
            </a:r>
            <a:endParaRPr lang="nb-NO" b="1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381"/>
                    </a14:imgEffect>
                    <a14:imgEffect>
                      <a14:saturation sat="1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7200" y="1576321"/>
            <a:ext cx="2675406" cy="486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5" name="Plassholder for innhold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708142" y="1576321"/>
            <a:ext cx="4978658" cy="3151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8142" y="4098664"/>
            <a:ext cx="4978658" cy="2342033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6" cstate="screen">
            <a:alphaModFix amt="5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6983" y="1576321"/>
            <a:ext cx="1045623" cy="103778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Plassholder for innhold 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100653" y="5785024"/>
            <a:ext cx="783547" cy="655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67285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4000" cy="684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30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 smtClean="0"/>
              <a:t>1993</a:t>
            </a:r>
            <a:endParaRPr lang="nb-NO" b="1" dirty="0"/>
          </a:p>
        </p:txBody>
      </p:sp>
      <p:pic>
        <p:nvPicPr>
          <p:cNvPr id="4" name="Plassholder for innhold 3" descr="Macintosh HD:Applications:iPhoto-bibliotek.photolibrary:Previews:2014:06:16:20140616-093102:+YOn1zwmSiSS4KI952yhjA:IMG_9510.JPG"/>
          <p:cNvPicPr>
            <a:picLocks noGrp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913" r="-12913"/>
          <a:stretch>
            <a:fillRect/>
          </a:stretch>
        </p:blipFill>
        <p:spPr bwMode="auto">
          <a:xfrm>
            <a:off x="0" y="1448788"/>
            <a:ext cx="6130456" cy="3695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707" y="1464363"/>
            <a:ext cx="1858955" cy="1858955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707" y="3370043"/>
            <a:ext cx="1874522" cy="1874522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861" y="1417638"/>
            <a:ext cx="1494623" cy="1494623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644" y="2912261"/>
            <a:ext cx="1462819" cy="1462819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428" y="4055261"/>
            <a:ext cx="1447252" cy="118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32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3" descr="Macintosh HD:Applications:iPhoto-bibliotek.photolibrary:Previews:2014:06:16:20140616-093102:jO1XUzvUQta7g7b0IxbXfA:IMG_9507.jpg"/>
          <p:cNvPicPr>
            <a:picLocks noGrp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2757" r="-62757"/>
          <a:stretch>
            <a:fillRect/>
          </a:stretch>
        </p:blipFill>
        <p:spPr bwMode="auto">
          <a:xfrm>
            <a:off x="-1436617" y="1546411"/>
            <a:ext cx="7655010" cy="452596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 smtClean="0"/>
              <a:t>1994</a:t>
            </a:r>
            <a:endParaRPr lang="nb-NO" b="1" dirty="0"/>
          </a:p>
        </p:txBody>
      </p:sp>
      <p:pic>
        <p:nvPicPr>
          <p:cNvPr id="5" name="Bilde 4" descr="Macintosh HD:Applications:iPhoto-bibliotek.photolibrary:Masters:2014:06:16:20140616-093102:IMG_9496.JP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7755" y="1629623"/>
            <a:ext cx="4324596" cy="43595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852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7319176" cy="1143000"/>
          </a:xfrm>
        </p:spPr>
        <p:txBody>
          <a:bodyPr/>
          <a:lstStyle/>
          <a:p>
            <a:r>
              <a:rPr lang="nb-NO" b="1" dirty="0" smtClean="0"/>
              <a:t>1997 Buss til Spania</a:t>
            </a:r>
            <a:endParaRPr lang="nb-NO" b="1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227" y="2127417"/>
            <a:ext cx="2386544" cy="2386544"/>
          </a:xfr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512" y="2127417"/>
            <a:ext cx="2460487" cy="246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8530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 smtClean="0"/>
              <a:t>1997</a:t>
            </a:r>
            <a:endParaRPr lang="nb-NO" b="1" dirty="0"/>
          </a:p>
        </p:txBody>
      </p:sp>
      <p:pic>
        <p:nvPicPr>
          <p:cNvPr id="4" name="Picture 5" descr="oversikt_sept200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417638"/>
            <a:ext cx="7992932" cy="4733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839558"/>
            <a:ext cx="8229600" cy="4286605"/>
          </a:xfrm>
        </p:spPr>
        <p:txBody>
          <a:bodyPr/>
          <a:lstStyle/>
          <a:p>
            <a:pPr marL="0" indent="0">
              <a:buNone/>
            </a:pPr>
            <a:r>
              <a:rPr lang="nb-NO" sz="4400" b="1" dirty="0" smtClean="0">
                <a:solidFill>
                  <a:schemeClr val="bg1"/>
                </a:solidFill>
              </a:rPr>
              <a:t>Snøhvit næringsforening</a:t>
            </a:r>
            <a:endParaRPr lang="nb-NO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4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 smtClean="0"/>
              <a:t>1998</a:t>
            </a:r>
            <a:endParaRPr lang="nb-NO" b="1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667" y="1648727"/>
            <a:ext cx="4261430" cy="3023783"/>
          </a:xfr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511" y="1648727"/>
            <a:ext cx="4548146" cy="302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04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Ny bussring power point mal 2013</Template>
  <TotalTime>2618</TotalTime>
  <Words>225</Words>
  <Application>Microsoft Macintosh PowerPoint</Application>
  <PresentationFormat>Skjermfremvisning (4:3)</PresentationFormat>
  <Paragraphs>69</Paragraphs>
  <Slides>35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35</vt:i4>
      </vt:variant>
    </vt:vector>
  </HeadingPairs>
  <TitlesOfParts>
    <vt:vector size="41" baseType="lpstr">
      <vt:lpstr>Calibri</vt:lpstr>
      <vt:lpstr>ＭＳ Ｐゴシック</vt:lpstr>
      <vt:lpstr>Verdana</vt:lpstr>
      <vt:lpstr>Wingdings</vt:lpstr>
      <vt:lpstr>Arial</vt:lpstr>
      <vt:lpstr>Office-tema</vt:lpstr>
      <vt:lpstr>PowerPoint-presentasjon</vt:lpstr>
      <vt:lpstr>Bussring 2017</vt:lpstr>
      <vt:lpstr>1957</vt:lpstr>
      <vt:lpstr>PowerPoint-presentasjon</vt:lpstr>
      <vt:lpstr>1993</vt:lpstr>
      <vt:lpstr>1994</vt:lpstr>
      <vt:lpstr>1997 Buss til Spania</vt:lpstr>
      <vt:lpstr>1997</vt:lpstr>
      <vt:lpstr>1998</vt:lpstr>
      <vt:lpstr>2000</vt:lpstr>
      <vt:lpstr>Melkøya 2003</vt:lpstr>
      <vt:lpstr>2007</vt:lpstr>
      <vt:lpstr>2008</vt:lpstr>
      <vt:lpstr>PowerPoint-presentasjon</vt:lpstr>
      <vt:lpstr>Nord-Norges største turbuss – selskap etter oppkjøp i 2009 </vt:lpstr>
      <vt:lpstr>2009</vt:lpstr>
      <vt:lpstr>2009</vt:lpstr>
      <vt:lpstr>2009 Størst på turne</vt:lpstr>
      <vt:lpstr>Nye ideer må struktureres</vt:lpstr>
      <vt:lpstr>Strategien tar en form</vt:lpstr>
      <vt:lpstr>Innovativ </vt:lpstr>
      <vt:lpstr>Teknologi</vt:lpstr>
      <vt:lpstr>Nye markedskanaler</vt:lpstr>
      <vt:lpstr>Nye markedskanaler</vt:lpstr>
      <vt:lpstr>PowerPoint-presentasjon</vt:lpstr>
      <vt:lpstr>2014 FLO Troms </vt:lpstr>
      <vt:lpstr>PowerPoint-presentasjon</vt:lpstr>
      <vt:lpstr> Vi er på vei </vt:lpstr>
      <vt:lpstr>Planer må revideres</vt:lpstr>
      <vt:lpstr>Resultat</vt:lpstr>
      <vt:lpstr>Fornøyd ledergruppe</vt:lpstr>
      <vt:lpstr>2016</vt:lpstr>
      <vt:lpstr>PowerPoint-presentasjon</vt:lpstr>
      <vt:lpstr>Hvilken retning</vt:lpstr>
      <vt:lpstr>Veien mot målet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Bente Nyvoll</dc:creator>
  <cp:lastModifiedBy>Henry Nyvoll</cp:lastModifiedBy>
  <cp:revision>66</cp:revision>
  <cp:lastPrinted>2017-05-29T14:18:33Z</cp:lastPrinted>
  <dcterms:created xsi:type="dcterms:W3CDTF">2017-05-29T11:19:31Z</dcterms:created>
  <dcterms:modified xsi:type="dcterms:W3CDTF">2017-09-28T06:53:24Z</dcterms:modified>
</cp:coreProperties>
</file>