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268" r:id="rId4"/>
    <p:sldId id="256" r:id="rId5"/>
    <p:sldId id="264" r:id="rId6"/>
    <p:sldId id="267" r:id="rId7"/>
    <p:sldId id="270" r:id="rId8"/>
    <p:sldId id="266" r:id="rId9"/>
    <p:sldId id="265" r:id="rId10"/>
    <p:sldId id="269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E41"/>
    <a:srgbClr val="558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CC6CF-2892-414C-9B73-4BE9674C718C}" type="datetimeFigureOut">
              <a:rPr lang="nb-NO" smtClean="0"/>
              <a:t>05.04.2018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14913-ED63-4652-8719-B6A978BAEA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24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 smtClean="0"/>
              <a:t>Litt om NTSS – samarbeidsprosjekt mellom NT kommunene</a:t>
            </a:r>
            <a:endParaRPr lang="nb-NO" sz="2000" baseline="0" dirty="0" smtClean="0"/>
          </a:p>
          <a:p>
            <a:r>
              <a:rPr lang="nb-NO" sz="2000" baseline="0" dirty="0" smtClean="0"/>
              <a:t>Gi befolkningen et fleksibelt og tilrettelagt tilbud innen høgere utdanning og kompetanseheving</a:t>
            </a:r>
          </a:p>
          <a:p>
            <a:r>
              <a:rPr lang="nb-NO" sz="2000" baseline="0" dirty="0" smtClean="0"/>
              <a:t>NTRR er eier, og Troms Fylkeskommune er inne med prosjektmidler</a:t>
            </a:r>
            <a:endParaRPr lang="nb-NO" sz="2000" dirty="0" smtClean="0"/>
          </a:p>
          <a:p>
            <a:r>
              <a:rPr lang="nb-NO" sz="2000" dirty="0" smtClean="0"/>
              <a:t>hva er MMM</a:t>
            </a:r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DFF2-4878-4475-B286-BA942464EAE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39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2"/>
          <p:cNvSpPr>
            <a:spLocks noGrp="1"/>
          </p:cNvSpPr>
          <p:nvPr>
            <p:ph type="title" hasCustomPrompt="1"/>
          </p:nvPr>
        </p:nvSpPr>
        <p:spPr>
          <a:xfrm>
            <a:off x="838200" y="824440"/>
            <a:ext cx="10515600" cy="49540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58586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nb-NO" dirty="0" smtClean="0"/>
              <a:t>HOVEDTITTEL</a:t>
            </a:r>
            <a:endParaRPr lang="nb-NO" dirty="0"/>
          </a:p>
        </p:txBody>
      </p:sp>
      <p:sp>
        <p:nvSpPr>
          <p:cNvPr id="7" name="Plassholder for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460225"/>
            <a:ext cx="10515600" cy="379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9AE41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0"/>
          </p:nvPr>
        </p:nvSpPr>
        <p:spPr>
          <a:xfrm>
            <a:off x="838200" y="1906439"/>
            <a:ext cx="10515600" cy="3786072"/>
          </a:xfrm>
          <a:prstGeom prst="rect">
            <a:avLst/>
          </a:prstGeom>
        </p:spPr>
        <p:txBody>
          <a:bodyPr/>
          <a:lstStyle>
            <a:lvl1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1pPr>
            <a:lvl2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2pPr>
            <a:lvl3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3pPr>
            <a:lvl4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4pPr>
            <a:lvl5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466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stilt teks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2"/>
          </p:nvPr>
        </p:nvSpPr>
        <p:spPr>
          <a:xfrm>
            <a:off x="6591300" y="1460226"/>
            <a:ext cx="4762500" cy="423255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Tittel 12"/>
          <p:cNvSpPr>
            <a:spLocks noGrp="1"/>
          </p:cNvSpPr>
          <p:nvPr>
            <p:ph type="title" hasCustomPrompt="1"/>
          </p:nvPr>
        </p:nvSpPr>
        <p:spPr>
          <a:xfrm>
            <a:off x="838200" y="824440"/>
            <a:ext cx="10515600" cy="49540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58586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nb-NO" dirty="0" smtClean="0"/>
              <a:t>HOVEDTITTEL</a:t>
            </a:r>
            <a:endParaRPr lang="nb-NO" dirty="0"/>
          </a:p>
        </p:txBody>
      </p:sp>
      <p:sp>
        <p:nvSpPr>
          <p:cNvPr id="7" name="Plassholder for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460225"/>
            <a:ext cx="5524500" cy="379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9AE41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9" name="Plassholder for tekst 11"/>
          <p:cNvSpPr>
            <a:spLocks noGrp="1"/>
          </p:cNvSpPr>
          <p:nvPr>
            <p:ph type="body" sz="quarter" idx="10"/>
          </p:nvPr>
        </p:nvSpPr>
        <p:spPr>
          <a:xfrm>
            <a:off x="838200" y="1906439"/>
            <a:ext cx="5524500" cy="3786072"/>
          </a:xfrm>
          <a:prstGeom prst="rect">
            <a:avLst/>
          </a:prstGeom>
        </p:spPr>
        <p:txBody>
          <a:bodyPr/>
          <a:lstStyle>
            <a:lvl1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1pPr>
            <a:lvl2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2pPr>
            <a:lvl3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3pPr>
            <a:lvl4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4pPr>
            <a:lvl5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257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stilt tekst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1"/>
          <p:cNvSpPr>
            <a:spLocks noGrp="1"/>
          </p:cNvSpPr>
          <p:nvPr>
            <p:ph type="body" sz="quarter" idx="10"/>
          </p:nvPr>
        </p:nvSpPr>
        <p:spPr>
          <a:xfrm>
            <a:off x="838200" y="1906439"/>
            <a:ext cx="5524500" cy="3786072"/>
          </a:xfrm>
          <a:prstGeom prst="rect">
            <a:avLst/>
          </a:prstGeom>
        </p:spPr>
        <p:txBody>
          <a:bodyPr/>
          <a:lstStyle>
            <a:lvl1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1pPr>
            <a:lvl2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2pPr>
            <a:lvl3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3pPr>
            <a:lvl4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4pPr>
            <a:lvl5pPr>
              <a:buClr>
                <a:srgbClr val="F9AE41"/>
              </a:buClr>
              <a:defRPr sz="1600">
                <a:latin typeface="Lucida Sans" panose="020B0602030504020204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/>
          </p:nvPr>
        </p:nvSpPr>
        <p:spPr>
          <a:xfrm>
            <a:off x="6591300" y="1460225"/>
            <a:ext cx="4762500" cy="193858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Plassholder for bilde 14"/>
          <p:cNvSpPr>
            <a:spLocks noGrp="1"/>
          </p:cNvSpPr>
          <p:nvPr>
            <p:ph type="pic" sz="quarter" idx="13"/>
          </p:nvPr>
        </p:nvSpPr>
        <p:spPr>
          <a:xfrm>
            <a:off x="6591300" y="3539192"/>
            <a:ext cx="4762500" cy="215332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9" name="Tittel 12"/>
          <p:cNvSpPr>
            <a:spLocks noGrp="1"/>
          </p:cNvSpPr>
          <p:nvPr>
            <p:ph type="title" hasCustomPrompt="1"/>
          </p:nvPr>
        </p:nvSpPr>
        <p:spPr>
          <a:xfrm>
            <a:off x="838200" y="824440"/>
            <a:ext cx="10515600" cy="49540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58586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nb-NO" dirty="0" smtClean="0"/>
              <a:t>HOVEDTITTEL</a:t>
            </a:r>
            <a:endParaRPr lang="nb-NO" dirty="0"/>
          </a:p>
        </p:txBody>
      </p:sp>
      <p:sp>
        <p:nvSpPr>
          <p:cNvPr id="10" name="Plassholder for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460225"/>
            <a:ext cx="5524500" cy="379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9AE41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46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838199" y="1544128"/>
            <a:ext cx="6459747" cy="425977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ucida Sans" panose="020B0602030504020204" pitchFamily="34" charset="0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8" name="Tittel 12"/>
          <p:cNvSpPr>
            <a:spLocks noGrp="1"/>
          </p:cNvSpPr>
          <p:nvPr>
            <p:ph type="title" hasCustomPrompt="1"/>
          </p:nvPr>
        </p:nvSpPr>
        <p:spPr>
          <a:xfrm>
            <a:off x="838200" y="824440"/>
            <a:ext cx="10515600" cy="49540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58586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nb-NO" dirty="0" smtClean="0"/>
              <a:t>HOVEDTITTEL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950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med bildes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82765"/>
            <a:ext cx="10515600" cy="1824932"/>
          </a:xfrm>
          <a:prstGeom prst="rect">
            <a:avLst/>
          </a:prstGeom>
        </p:spPr>
        <p:txBody>
          <a:bodyPr numCol="2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AE41"/>
              </a:buClr>
              <a:buSzTx/>
              <a:buFont typeface="Arial" panose="020B0604020202020204" pitchFamily="34" charset="0"/>
              <a:buChar char="•"/>
              <a:tabLst/>
              <a:defRPr sz="1600">
                <a:latin typeface="Lucida Sans" panose="020B0602030504020204" pitchFamily="34" charset="0"/>
              </a:defRPr>
            </a:lvl1pPr>
            <a:lvl2pPr>
              <a:buClr>
                <a:srgbClr val="F9AE41"/>
              </a:buClr>
              <a:defRPr sz="1600"/>
            </a:lvl2pPr>
            <a:lvl3pPr>
              <a:buClr>
                <a:srgbClr val="F9AE41"/>
              </a:buClr>
              <a:defRPr sz="1600"/>
            </a:lvl3pPr>
            <a:lvl4pPr>
              <a:buClr>
                <a:srgbClr val="F9AE41"/>
              </a:buClr>
              <a:defRPr sz="1600"/>
            </a:lvl4pPr>
            <a:lvl5pPr>
              <a:buClr>
                <a:srgbClr val="F9AE41"/>
              </a:buClr>
              <a:defRPr sz="16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AE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Klikk for å redigere tekststiler i maler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AE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Klikk for å redigere tekststiler i maler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AE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Klikk for å redigere tekststiler i maler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AE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Klikk for å redigere tekststiler i maler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AE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Klikk for å redigere tekststiler i maler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AE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Klikk for å redigere tekststiler i maler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AE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Klikk for å redigere tekststiler i maler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AE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Klikk for å redigere tekststiler i maler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AE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 smtClean="0"/>
          </a:p>
          <a:p>
            <a:pPr lvl="0"/>
            <a:endParaRPr lang="nb-NO" dirty="0" smtClean="0"/>
          </a:p>
        </p:txBody>
      </p:sp>
      <p:sp>
        <p:nvSpPr>
          <p:cNvPr id="16" name="Tittel 12"/>
          <p:cNvSpPr>
            <a:spLocks noGrp="1"/>
          </p:cNvSpPr>
          <p:nvPr>
            <p:ph type="title" hasCustomPrompt="1"/>
          </p:nvPr>
        </p:nvSpPr>
        <p:spPr>
          <a:xfrm>
            <a:off x="838200" y="824440"/>
            <a:ext cx="10515600" cy="49540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58586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nb-NO" dirty="0" smtClean="0"/>
              <a:t>HOVEDTITTEL</a:t>
            </a:r>
            <a:endParaRPr lang="nb-NO" dirty="0"/>
          </a:p>
        </p:txBody>
      </p:sp>
      <p:sp>
        <p:nvSpPr>
          <p:cNvPr id="17" name="Plassholder for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460225"/>
            <a:ext cx="10515600" cy="379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9AE41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19" name="Plassholder for bilde 18"/>
          <p:cNvSpPr>
            <a:spLocks noGrp="1"/>
          </p:cNvSpPr>
          <p:nvPr>
            <p:ph type="pic" sz="quarter" idx="12"/>
          </p:nvPr>
        </p:nvSpPr>
        <p:spPr>
          <a:xfrm>
            <a:off x="838200" y="3951171"/>
            <a:ext cx="2133600" cy="14224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0" name="Plassholder for bilde 18"/>
          <p:cNvSpPr>
            <a:spLocks noGrp="1"/>
          </p:cNvSpPr>
          <p:nvPr>
            <p:ph type="pic" sz="quarter" idx="13"/>
          </p:nvPr>
        </p:nvSpPr>
        <p:spPr>
          <a:xfrm>
            <a:off x="3624053" y="3951171"/>
            <a:ext cx="2133600" cy="14224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1" name="Plassholder for bilde 18"/>
          <p:cNvSpPr>
            <a:spLocks noGrp="1"/>
          </p:cNvSpPr>
          <p:nvPr>
            <p:ph type="pic" sz="quarter" idx="14"/>
          </p:nvPr>
        </p:nvSpPr>
        <p:spPr>
          <a:xfrm>
            <a:off x="6422126" y="3951171"/>
            <a:ext cx="2133600" cy="142240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bilde 18"/>
          <p:cNvSpPr>
            <a:spLocks noGrp="1"/>
          </p:cNvSpPr>
          <p:nvPr>
            <p:ph type="pic" sz="quarter" idx="15"/>
          </p:nvPr>
        </p:nvSpPr>
        <p:spPr>
          <a:xfrm>
            <a:off x="9220200" y="3951171"/>
            <a:ext cx="2133600" cy="142240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958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5509" b="47775"/>
          <a:stretch/>
        </p:blipFill>
        <p:spPr>
          <a:xfrm>
            <a:off x="7342516" y="5831906"/>
            <a:ext cx="4166559" cy="6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2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6" r:id="rId3"/>
    <p:sldLayoutId id="2147483650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ss.n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5509" b="47775"/>
          <a:stretch/>
        </p:blipFill>
        <p:spPr>
          <a:xfrm>
            <a:off x="7342516" y="5831906"/>
            <a:ext cx="4166559" cy="6901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0999" y="1673560"/>
            <a:ext cx="4711701" cy="1196640"/>
          </a:xfrm>
        </p:spPr>
        <p:txBody>
          <a:bodyPr/>
          <a:lstStyle/>
          <a:p>
            <a:r>
              <a:rPr lang="nb-NO" sz="4000" dirty="0" smtClean="0"/>
              <a:t>Velkommen til infomøte om desentralisert lærerutdanning i Nord-Troms</a:t>
            </a:r>
            <a:endParaRPr lang="nb-NO" sz="4000" dirty="0"/>
          </a:p>
        </p:txBody>
      </p:sp>
      <p:pic>
        <p:nvPicPr>
          <p:cNvPr id="6" name="Picture 2" descr="UtdanningsOrganis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73" y="1109830"/>
            <a:ext cx="5686002" cy="439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1" y="321269"/>
            <a:ext cx="1353529" cy="45343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25038"/>
            <a:ext cx="4518037" cy="4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5509" b="47775"/>
          <a:stretch/>
        </p:blipFill>
        <p:spPr>
          <a:xfrm>
            <a:off x="7342516" y="5831906"/>
            <a:ext cx="4166559" cy="6901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Nettside – spørsmål/svar og registrering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6235700" y="1906439"/>
            <a:ext cx="5118100" cy="3786072"/>
          </a:xfrm>
        </p:spPr>
        <p:txBody>
          <a:bodyPr/>
          <a:lstStyle/>
          <a:p>
            <a:r>
              <a:rPr lang="nb-NO" sz="5400" dirty="0" smtClean="0">
                <a:hlinkClick r:id="rId3"/>
              </a:rPr>
              <a:t>www.ntss.no</a:t>
            </a:r>
            <a:endParaRPr lang="nb-NO" sz="5400" dirty="0" smtClean="0"/>
          </a:p>
          <a:p>
            <a:endParaRPr lang="nb-NO" sz="2000" dirty="0" smtClean="0"/>
          </a:p>
          <a:p>
            <a:r>
              <a:rPr lang="nb-NO" sz="2000" dirty="0" smtClean="0"/>
              <a:t>Spørsmål fra tidligere infomøter</a:t>
            </a:r>
          </a:p>
          <a:p>
            <a:r>
              <a:rPr lang="nb-NO" sz="2000" dirty="0" smtClean="0"/>
              <a:t>Powerpointpresentasjon</a:t>
            </a:r>
          </a:p>
          <a:p>
            <a:r>
              <a:rPr lang="nb-NO" sz="2000" dirty="0" smtClean="0"/>
              <a:t>Registrer kontaktinfo</a:t>
            </a:r>
          </a:p>
          <a:p>
            <a:endParaRPr lang="nb-NO" sz="20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468836"/>
            <a:ext cx="5073117" cy="44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5509" b="47775"/>
          <a:stretch/>
        </p:blipFill>
        <p:spPr>
          <a:xfrm>
            <a:off x="7342516" y="5831906"/>
            <a:ext cx="4166559" cy="690114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Hvorfor ta master i grunnskolelærerutdanning 1.-7. </a:t>
            </a:r>
            <a:r>
              <a:rPr lang="nb-NO" b="1" dirty="0" smtClean="0"/>
              <a:t>/ 5.-10. trinn </a:t>
            </a:r>
            <a:r>
              <a:rPr lang="nb-NO" b="1" dirty="0"/>
              <a:t>ved UiT: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z="2000" dirty="0" smtClean="0"/>
              <a:t>Høy </a:t>
            </a:r>
            <a:r>
              <a:rPr lang="nb-NO" sz="2000" dirty="0"/>
              <a:t>kvalitet - </a:t>
            </a:r>
            <a:r>
              <a:rPr lang="nb-NO" sz="2000" dirty="0" err="1"/>
              <a:t>praksisnær</a:t>
            </a:r>
            <a:r>
              <a:rPr lang="nb-NO" sz="2000" dirty="0"/>
              <a:t>, innovativ, </a:t>
            </a:r>
            <a:r>
              <a:rPr lang="nb-NO" sz="2000" dirty="0" smtClean="0"/>
              <a:t>kunnskap om nyskapende undervisning</a:t>
            </a:r>
          </a:p>
          <a:p>
            <a:r>
              <a:rPr lang="nb-NO" sz="2000" dirty="0" smtClean="0"/>
              <a:t>Mye </a:t>
            </a:r>
            <a:r>
              <a:rPr lang="nb-NO" sz="2000" dirty="0"/>
              <a:t>praksis - du får mye trening i å undervise elever</a:t>
            </a:r>
          </a:p>
          <a:p>
            <a:r>
              <a:rPr lang="nb-NO" sz="2000" dirty="0" smtClean="0"/>
              <a:t>Undervisningsfag – 4 fag på 1.-7. og 3 fag på 5.-10.</a:t>
            </a:r>
            <a:endParaRPr lang="nb-NO" sz="2000" dirty="0"/>
          </a:p>
          <a:p>
            <a:r>
              <a:rPr lang="nb-NO" sz="2000" dirty="0"/>
              <a:t>Faglig tyngde - lektor, god lønn, </a:t>
            </a:r>
            <a:r>
              <a:rPr lang="nb-NO" sz="2000" dirty="0" smtClean="0"/>
              <a:t>status</a:t>
            </a:r>
          </a:p>
          <a:p>
            <a:r>
              <a:rPr lang="nb-NO" sz="2000" dirty="0"/>
              <a:t>D</a:t>
            </a:r>
            <a:r>
              <a:rPr lang="nb-NO" sz="2000" dirty="0" smtClean="0"/>
              <a:t>u </a:t>
            </a:r>
            <a:r>
              <a:rPr lang="nb-NO" sz="2000" dirty="0"/>
              <a:t>kan </a:t>
            </a:r>
            <a:r>
              <a:rPr lang="nb-NO" sz="2000" dirty="0" smtClean="0"/>
              <a:t>være </a:t>
            </a:r>
            <a:r>
              <a:rPr lang="nb-NO" sz="2000" dirty="0"/>
              <a:t>bosatt på din hjemplass og følge </a:t>
            </a:r>
            <a:r>
              <a:rPr lang="nb-NO" sz="2000" dirty="0" smtClean="0"/>
              <a:t>studiene på samlinger.</a:t>
            </a:r>
            <a:endParaRPr lang="nb-NO" sz="2000" dirty="0"/>
          </a:p>
          <a:p>
            <a:r>
              <a:rPr lang="nb-NO" sz="2000" dirty="0" smtClean="0"/>
              <a:t>Sikker </a:t>
            </a:r>
            <a:r>
              <a:rPr lang="nb-NO" sz="2000" dirty="0" smtClean="0"/>
              <a:t>jobb</a:t>
            </a:r>
            <a:endParaRPr lang="nb-NO" sz="2000" dirty="0"/>
          </a:p>
          <a:p>
            <a:endParaRPr lang="nb-NO" sz="2000" dirty="0"/>
          </a:p>
        </p:txBody>
      </p:sp>
      <p:pic>
        <p:nvPicPr>
          <p:cNvPr id="2" name="Plassholder for bilde 1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2237655"/>
            <a:ext cx="4762500" cy="2677691"/>
          </a:xfrm>
        </p:spPr>
      </p:pic>
    </p:spTree>
    <p:extLst>
      <p:ext uri="{BB962C8B-B14F-4D97-AF65-F5344CB8AC3E}">
        <p14:creationId xmlns:p14="http://schemas.microsoft.com/office/powerpoint/2010/main" val="11169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5509" b="47775"/>
          <a:stretch/>
        </p:blipFill>
        <p:spPr>
          <a:xfrm>
            <a:off x="7342516" y="5831906"/>
            <a:ext cx="4166559" cy="6901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Samlingsuker 2018-2019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38200" y="1906439"/>
            <a:ext cx="4902200" cy="3786072"/>
          </a:xfrm>
        </p:spPr>
        <p:txBody>
          <a:bodyPr/>
          <a:lstStyle/>
          <a:p>
            <a:r>
              <a:rPr lang="nb-NO" sz="2000" b="1" dirty="0" smtClean="0"/>
              <a:t>Høst 2018</a:t>
            </a:r>
          </a:p>
          <a:p>
            <a:pPr marL="0" indent="0">
              <a:buNone/>
            </a:pPr>
            <a:endParaRPr lang="nb-NO" sz="2000" b="1" dirty="0" smtClean="0"/>
          </a:p>
          <a:p>
            <a:pPr lvl="1"/>
            <a:r>
              <a:rPr lang="nb-NO" sz="2000" dirty="0" smtClean="0"/>
              <a:t>Uke 33 – samling Alta</a:t>
            </a:r>
          </a:p>
          <a:p>
            <a:pPr lvl="1"/>
            <a:r>
              <a:rPr lang="nb-NO" sz="2000" dirty="0" smtClean="0"/>
              <a:t>Uke 35 – samling Storslett</a:t>
            </a:r>
          </a:p>
          <a:p>
            <a:pPr lvl="1"/>
            <a:r>
              <a:rPr lang="nb-NO" sz="2000" dirty="0" smtClean="0"/>
              <a:t>Uke 39 – samling Storslett</a:t>
            </a:r>
          </a:p>
          <a:p>
            <a:pPr lvl="1"/>
            <a:r>
              <a:rPr lang="nb-NO" sz="2000" dirty="0" smtClean="0"/>
              <a:t>Uke 45 – samling Alta</a:t>
            </a:r>
          </a:p>
          <a:p>
            <a:pPr lvl="1"/>
            <a:r>
              <a:rPr lang="nb-NO" sz="2000" dirty="0" smtClean="0"/>
              <a:t>Uke 48 – samling Storslett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6197600" y="1893434"/>
            <a:ext cx="4902200" cy="3786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AE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AE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AE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AE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AE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1" dirty="0" smtClean="0"/>
              <a:t>Vår 2019</a:t>
            </a:r>
          </a:p>
          <a:p>
            <a:pPr marL="0" indent="0">
              <a:buNone/>
            </a:pPr>
            <a:endParaRPr lang="nb-NO" sz="2000" b="1" dirty="0" smtClean="0"/>
          </a:p>
          <a:p>
            <a:pPr lvl="1"/>
            <a:r>
              <a:rPr lang="nb-NO" sz="2000" dirty="0" smtClean="0"/>
              <a:t>Uke 2   – samling Alta</a:t>
            </a:r>
          </a:p>
          <a:p>
            <a:pPr lvl="1"/>
            <a:r>
              <a:rPr lang="nb-NO" sz="2000" dirty="0" smtClean="0"/>
              <a:t>Uke 4   – samling Storslett</a:t>
            </a:r>
          </a:p>
          <a:p>
            <a:pPr lvl="1"/>
            <a:r>
              <a:rPr lang="nb-NO" sz="2000" dirty="0" smtClean="0"/>
              <a:t>Uke 13 – samling Storslett</a:t>
            </a:r>
          </a:p>
          <a:p>
            <a:pPr lvl="1"/>
            <a:r>
              <a:rPr lang="nb-NO" sz="2000" dirty="0" smtClean="0"/>
              <a:t>Uke 17 – samling Alta</a:t>
            </a:r>
          </a:p>
        </p:txBody>
      </p:sp>
    </p:spTree>
    <p:extLst>
      <p:ext uri="{BB962C8B-B14F-4D97-AF65-F5344CB8AC3E}">
        <p14:creationId xmlns:p14="http://schemas.microsoft.com/office/powerpoint/2010/main" val="9798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5509" b="47775"/>
          <a:stretch/>
        </p:blipFill>
        <p:spPr>
          <a:xfrm>
            <a:off x="7342516" y="5831906"/>
            <a:ext cx="4166559" cy="6901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Samlingsbasert i Nord-Troms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38200" y="1460225"/>
            <a:ext cx="10515600" cy="4232286"/>
          </a:xfrm>
        </p:spPr>
        <p:txBody>
          <a:bodyPr/>
          <a:lstStyle/>
          <a:p>
            <a:r>
              <a:rPr lang="nb-NO" sz="3200" dirty="0" smtClean="0"/>
              <a:t>Fleksibel modell, 4 samlinger i Alta, og 5 i Nordreisa årlig</a:t>
            </a:r>
          </a:p>
          <a:p>
            <a:pPr marL="0" indent="0">
              <a:buNone/>
            </a:pPr>
            <a:endParaRPr lang="nb-NO" sz="3200" dirty="0" smtClean="0"/>
          </a:p>
          <a:p>
            <a:r>
              <a:rPr lang="nb-NO" sz="3200" dirty="0" smtClean="0"/>
              <a:t>Individuell eller gruppestudier imellom samlinger, med veiledning via nett</a:t>
            </a:r>
          </a:p>
          <a:p>
            <a:endParaRPr lang="nb-NO" sz="3200" dirty="0" smtClean="0"/>
          </a:p>
          <a:p>
            <a:pPr marL="228600" lvl="1">
              <a:spcBef>
                <a:spcPts val="1000"/>
              </a:spcBef>
            </a:pPr>
            <a:r>
              <a:rPr lang="nb-NO" sz="3200" dirty="0" smtClean="0"/>
              <a:t>Praksis 5 uker per år, den første i uke </a:t>
            </a:r>
            <a:r>
              <a:rPr lang="nb-NO" sz="3200" dirty="0"/>
              <a:t>34 – observasjonspraksis</a:t>
            </a:r>
          </a:p>
          <a:p>
            <a:pPr marL="0" indent="0">
              <a:buNone/>
            </a:pPr>
            <a:endParaRPr lang="nb-NO" sz="3200" dirty="0"/>
          </a:p>
          <a:p>
            <a:endParaRPr lang="nb-NO" sz="20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6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5509" b="47775"/>
          <a:stretch/>
        </p:blipFill>
        <p:spPr>
          <a:xfrm>
            <a:off x="7342516" y="5831906"/>
            <a:ext cx="4166559" cy="6901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 studie 1-7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00100" y="1423839"/>
            <a:ext cx="4039684" cy="3786072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/>
              <a:t>Fagvalg</a:t>
            </a:r>
            <a:endParaRPr lang="nb-NO" sz="2000" dirty="0"/>
          </a:p>
          <a:p>
            <a:r>
              <a:rPr lang="nb-NO" sz="2800" dirty="0"/>
              <a:t>I tillegg til </a:t>
            </a:r>
            <a:r>
              <a:rPr lang="nb-NO" sz="2800" dirty="0">
                <a:solidFill>
                  <a:schemeClr val="accent6">
                    <a:lumMod val="75000"/>
                  </a:schemeClr>
                </a:solidFill>
              </a:rPr>
              <a:t>norsk og matematikk </a:t>
            </a:r>
            <a:r>
              <a:rPr lang="nb-NO" sz="2800" dirty="0"/>
              <a:t>velger du to andre undervisningsfag. Du kan velge mellom </a:t>
            </a:r>
            <a:r>
              <a:rPr lang="nb-NO" sz="2800" dirty="0">
                <a:solidFill>
                  <a:schemeClr val="accent6">
                    <a:lumMod val="75000"/>
                  </a:schemeClr>
                </a:solidFill>
              </a:rPr>
              <a:t>engelsk, kunst og håndverk, mat og helse, naturfag og samfunnsfag</a:t>
            </a:r>
            <a:r>
              <a:rPr lang="nb-NO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nb-NO" sz="2000" dirty="0"/>
          </a:p>
          <a:p>
            <a:endParaRPr lang="nb-NO" sz="20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84" y="491770"/>
            <a:ext cx="7211432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5509" b="47775"/>
          <a:stretch/>
        </p:blipFill>
        <p:spPr>
          <a:xfrm>
            <a:off x="7342516" y="5831906"/>
            <a:ext cx="4166559" cy="6901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 studie 5-10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38200" y="1423839"/>
            <a:ext cx="4019047" cy="3786072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 smtClean="0"/>
              <a:t>Fagvalg </a:t>
            </a:r>
          </a:p>
          <a:p>
            <a:r>
              <a:rPr lang="nb-NO" sz="2400" dirty="0" smtClean="0"/>
              <a:t>Du </a:t>
            </a:r>
            <a:r>
              <a:rPr lang="nb-NO" sz="2400" dirty="0"/>
              <a:t>kan velge et av følgende masterfag; </a:t>
            </a:r>
            <a:r>
              <a:rPr lang="nb-NO" sz="2400" dirty="0">
                <a:solidFill>
                  <a:schemeClr val="accent6">
                    <a:lumMod val="75000"/>
                  </a:schemeClr>
                </a:solidFill>
              </a:rPr>
              <a:t>engelsk, samfunnsfag, naturfag, matematikk eller norsk.</a:t>
            </a:r>
            <a:r>
              <a:rPr lang="nb-NO" sz="2400" dirty="0"/>
              <a:t> Velger du ett av de tre første fagene, må åttende semester tas ved campus Tromsø eller som internasjonalt semester.</a:t>
            </a:r>
          </a:p>
          <a:p>
            <a:endParaRPr lang="nb-NO" sz="20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47" y="504491"/>
            <a:ext cx="7201906" cy="47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5509" b="47775"/>
          <a:stretch/>
        </p:blipFill>
        <p:spPr>
          <a:xfrm>
            <a:off x="7342516" y="5831906"/>
            <a:ext cx="4166559" cy="6901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Studiebibliotekene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6184900" y="1906439"/>
            <a:ext cx="5168900" cy="3786072"/>
          </a:xfrm>
        </p:spPr>
        <p:txBody>
          <a:bodyPr/>
          <a:lstStyle/>
          <a:p>
            <a:r>
              <a:rPr lang="nb-NO" sz="2000" dirty="0" smtClean="0"/>
              <a:t>Studiebibliotek i hver kommune</a:t>
            </a:r>
          </a:p>
          <a:p>
            <a:r>
              <a:rPr lang="nb-NO" sz="2000" dirty="0" smtClean="0"/>
              <a:t>Tilrettelagt for studenter</a:t>
            </a:r>
          </a:p>
          <a:p>
            <a:pPr lvl="1"/>
            <a:r>
              <a:rPr lang="nb-NO" sz="2000" dirty="0" smtClean="0"/>
              <a:t>Egne studierom</a:t>
            </a:r>
          </a:p>
          <a:p>
            <a:pPr lvl="1"/>
            <a:r>
              <a:rPr lang="nb-NO" sz="2000" dirty="0" smtClean="0"/>
              <a:t>Kan booke lyd/bildestudio</a:t>
            </a:r>
          </a:p>
          <a:p>
            <a:pPr lvl="1"/>
            <a:r>
              <a:rPr lang="nb-NO" sz="2000" dirty="0" smtClean="0"/>
              <a:t>Trådløst nett og tilgang til skriver</a:t>
            </a:r>
          </a:p>
          <a:p>
            <a:pPr lvl="1"/>
            <a:r>
              <a:rPr lang="nb-NO" sz="2000" dirty="0" smtClean="0"/>
              <a:t>Faglitteratur </a:t>
            </a:r>
          </a:p>
          <a:p>
            <a:pPr lvl="1"/>
            <a:r>
              <a:rPr lang="nb-NO" sz="2000" dirty="0" smtClean="0"/>
              <a:t>Mulighet for adgang etter stengetid</a:t>
            </a:r>
          </a:p>
          <a:p>
            <a:pPr marL="457200" lvl="1" indent="0">
              <a:buNone/>
            </a:pPr>
            <a:endParaRPr lang="nb-NO" sz="20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333498"/>
            <a:ext cx="1917700" cy="255693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1333500"/>
            <a:ext cx="3411434" cy="255693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4043137"/>
            <a:ext cx="3305175" cy="24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5509" b="47775"/>
          <a:stretch/>
        </p:blipFill>
        <p:spPr>
          <a:xfrm>
            <a:off x="7342516" y="5831906"/>
            <a:ext cx="4166559" cy="6901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z="2800" dirty="0" smtClean="0"/>
              <a:t>Inntil 108 250kr i </a:t>
            </a:r>
            <a:r>
              <a:rPr lang="nb-NO" sz="2800" dirty="0" err="1" smtClean="0"/>
              <a:t>basisstøtte</a:t>
            </a:r>
            <a:r>
              <a:rPr lang="nb-NO" sz="2800" dirty="0" smtClean="0"/>
              <a:t> for skoleåret 2018-2019</a:t>
            </a:r>
          </a:p>
          <a:p>
            <a:r>
              <a:rPr lang="nb-NO" sz="2800" dirty="0" smtClean="0"/>
              <a:t>Fulltidsstudenter kan få opptil tre uker ekstra støtte i juni 2019 som del av opptrapping mot 11 </a:t>
            </a:r>
            <a:r>
              <a:rPr lang="nb-NO" sz="2800" dirty="0" err="1" smtClean="0"/>
              <a:t>mnd</a:t>
            </a:r>
            <a:r>
              <a:rPr lang="nb-NO" sz="2800" dirty="0" smtClean="0"/>
              <a:t> studiestøtte </a:t>
            </a:r>
          </a:p>
          <a:p>
            <a:r>
              <a:rPr lang="nb-NO" sz="2800" dirty="0" smtClean="0"/>
              <a:t>Utbetales som lån, men 40 % kan bli omgjort til stipend ved beståtte eksamener</a:t>
            </a:r>
          </a:p>
          <a:p>
            <a:r>
              <a:rPr lang="nb-NO" sz="2800" dirty="0" smtClean="0"/>
              <a:t>Mulig å søke forsørgerstipend</a:t>
            </a:r>
            <a:br>
              <a:rPr lang="nb-NO" sz="2800" dirty="0" smtClean="0"/>
            </a:br>
            <a:r>
              <a:rPr lang="nb-NO" sz="2800" dirty="0" smtClean="0"/>
              <a:t>(barn født 2003 og senere, min. 40 % samvær)</a:t>
            </a:r>
          </a:p>
          <a:p>
            <a:endParaRPr lang="nb-NO" sz="2000" dirty="0" smtClean="0"/>
          </a:p>
          <a:p>
            <a:pPr lvl="1"/>
            <a:endParaRPr lang="nb-NO" sz="200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25875" cy="149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5509" b="47775"/>
          <a:stretch/>
        </p:blipFill>
        <p:spPr>
          <a:xfrm>
            <a:off x="7342516" y="5831906"/>
            <a:ext cx="4166559" cy="6901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Ettergivelse av studielån for nyutdannede lærere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z="2000" dirty="0" smtClean="0"/>
              <a:t>Ca. </a:t>
            </a:r>
            <a:r>
              <a:rPr lang="nb-NO" sz="2000" dirty="0"/>
              <a:t>50 000 kroner til studenter som fullfører femårig lærerutdanning på normert tid. Dette gjelder Grunnskolelærer 1-7, Grunnskolelærer 5-10 og Lektorutdanning</a:t>
            </a:r>
            <a:r>
              <a:rPr lang="nb-NO" sz="2000" dirty="0" smtClean="0"/>
              <a:t>.</a:t>
            </a:r>
          </a:p>
          <a:p>
            <a:r>
              <a:rPr lang="nb-NO" sz="2000" dirty="0" smtClean="0"/>
              <a:t>Ca. 55 </a:t>
            </a:r>
            <a:r>
              <a:rPr lang="nb-NO" sz="2000" dirty="0"/>
              <a:t>000 kroner i tillegg til studenter som fullfører femårig grunnskolelærerutdanning for trinn 1-7 på normert tid. </a:t>
            </a:r>
            <a:endParaRPr lang="nb-NO" sz="2000" dirty="0" smtClean="0"/>
          </a:p>
          <a:p>
            <a:r>
              <a:rPr lang="nb-NO" sz="2000" dirty="0" smtClean="0"/>
              <a:t>Ca. 55 </a:t>
            </a:r>
            <a:r>
              <a:rPr lang="nb-NO" sz="2000" dirty="0"/>
              <a:t>000 kroner til studenter som fullfører femårig lærerutdanning og deretter tar lærerjobb i Nordland, Troms eller Finnmark. Ettergivelsen gis uavhengig av de to andre – og krever </a:t>
            </a:r>
            <a:r>
              <a:rPr lang="nb-NO" sz="2000" i="1" dirty="0"/>
              <a:t>ikke</a:t>
            </a:r>
            <a:r>
              <a:rPr lang="nb-NO" sz="2000" dirty="0"/>
              <a:t> at man tar utdanningen på normert tid</a:t>
            </a:r>
            <a:r>
              <a:rPr lang="nb-NO" sz="2000" dirty="0" smtClean="0"/>
              <a:t>.</a:t>
            </a:r>
          </a:p>
          <a:p>
            <a:r>
              <a:rPr lang="nb-NO" sz="1400" dirty="0" smtClean="0"/>
              <a:t>Ny ordning kommer i 2022</a:t>
            </a:r>
          </a:p>
          <a:p>
            <a:r>
              <a:rPr lang="nb-NO" sz="2000" dirty="0" smtClean="0"/>
              <a:t>I tillegg kommer årlig nedskriving på 10 % (inntil 25 000kr) for de som bor og jobber i Nord-Troms og Finnmark.</a:t>
            </a:r>
            <a:endParaRPr lang="nb-NO" sz="20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23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>
          <a:defRPr sz="3200" dirty="0" smtClean="0">
            <a:solidFill>
              <a:srgbClr val="558586"/>
            </a:solidFill>
            <a:latin typeface="Lucida Sans" panose="020B0602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rd-Troms_mal.potm" id="{AAC07CB9-E39A-49C5-A642-5E15A68E71E8}" vid="{A22D8FE7-45D0-4F38-92CF-A05B55B4D9C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426</Words>
  <Application>Microsoft Office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Sans</vt:lpstr>
      <vt:lpstr>Office-tema</vt:lpstr>
      <vt:lpstr>Velkommen til infomøte om desentralisert lærerutdanning i Nord-Troms</vt:lpstr>
      <vt:lpstr>Hvorfor ta master i grunnskolelærerutdanning 1.-7. / 5.-10. trinn ved UiT: </vt:lpstr>
      <vt:lpstr>Samlingsuker 2018-2019</vt:lpstr>
      <vt:lpstr>Samlingsbasert i Nord-Troms</vt:lpstr>
      <vt:lpstr>Om studie 1-7</vt:lpstr>
      <vt:lpstr>Om studie 5-10</vt:lpstr>
      <vt:lpstr>Studiebibliotekene</vt:lpstr>
      <vt:lpstr>PowerPoint-presentasjon</vt:lpstr>
      <vt:lpstr>Ettergivelse av studielån for nyutdannede lærere</vt:lpstr>
      <vt:lpstr>Nettside – spørsmål/svar og registrering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Marcus</dc:creator>
  <cp:lastModifiedBy>Kristin Vatnelid Johansen</cp:lastModifiedBy>
  <cp:revision>25</cp:revision>
  <dcterms:created xsi:type="dcterms:W3CDTF">2014-04-22T10:59:10Z</dcterms:created>
  <dcterms:modified xsi:type="dcterms:W3CDTF">2018-04-05T07:49:18Z</dcterms:modified>
</cp:coreProperties>
</file>