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73" r:id="rId3"/>
    <p:sldId id="276" r:id="rId4"/>
    <p:sldId id="281" r:id="rId5"/>
    <p:sldId id="268" r:id="rId6"/>
    <p:sldId id="278" r:id="rId7"/>
    <p:sldId id="274" r:id="rId8"/>
    <p:sldId id="269" r:id="rId9"/>
    <p:sldId id="287" r:id="rId10"/>
    <p:sldId id="280" r:id="rId11"/>
    <p:sldId id="289" r:id="rId12"/>
    <p:sldId id="282" r:id="rId13"/>
    <p:sldId id="283" r:id="rId14"/>
    <p:sldId id="266" r:id="rId15"/>
    <p:sldId id="290" r:id="rId16"/>
    <p:sldId id="288" r:id="rId17"/>
    <p:sldId id="285" r:id="rId18"/>
    <p:sldId id="284" r:id="rId19"/>
  </p:sldIdLst>
  <p:sldSz cx="9144000" cy="5143500" type="screen16x9"/>
  <p:notesSz cx="6858000" cy="9144000"/>
  <p:defaultTextStyle>
    <a:defPPr>
      <a:defRPr lang="nb-NO"/>
    </a:defPPr>
    <a:lvl1pPr marL="0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35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468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03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937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671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405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140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874" algn="l" defTabSz="68546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1521">
          <p15:clr>
            <a:srgbClr val="A4A3A4"/>
          </p15:clr>
        </p15:guide>
        <p15:guide id="6" orient="horz" pos="4321">
          <p15:clr>
            <a:srgbClr val="A4A3A4"/>
          </p15:clr>
        </p15:guide>
        <p15:guide id="7" pos="20481">
          <p15:clr>
            <a:srgbClr val="A4A3A4"/>
          </p15:clr>
        </p15:guide>
        <p15:guide id="8" pos="7681">
          <p15:clr>
            <a:srgbClr val="A4A3A4"/>
          </p15:clr>
        </p15:guide>
        <p15:guide id="9" orient="horz" pos="607">
          <p15:clr>
            <a:srgbClr val="A4A3A4"/>
          </p15:clr>
        </p15:guide>
        <p15:guide id="10" pos="1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4C"/>
    <a:srgbClr val="E1D3B2"/>
    <a:srgbClr val="F0E9D9"/>
    <a:srgbClr val="C64894"/>
    <a:srgbClr val="D77B2E"/>
    <a:srgbClr val="008FD1"/>
    <a:srgbClr val="BF4096"/>
    <a:srgbClr val="FF9100"/>
    <a:srgbClr val="38B540"/>
    <a:srgbClr val="BFA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1245AF3-A2C9-46A3-915F-A137247E6010}" styleName="SB1 - variant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DE6CF"/>
          </a:solidFill>
        </a:fill>
      </a:tcStyle>
    </a:band2H>
    <a:firstRow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E759C-2184-4938-8171-2C164F75D697}" styleName="SB1 - varia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366" y="126"/>
      </p:cViewPr>
      <p:guideLst>
        <p:guide orient="horz" pos="4320"/>
        <p:guide pos="7680"/>
        <p:guide orient="horz" pos="1620"/>
        <p:guide pos="2880"/>
        <p:guide orient="horz" pos="11521"/>
        <p:guide orient="horz" pos="4321"/>
        <p:guide pos="20481"/>
        <p:guide pos="7681"/>
        <p:guide orient="horz" pos="607"/>
        <p:guide pos="1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BCC77-73F5-4BEB-ACF7-0CE4C2CB5288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86F14-9DC7-4102-8C09-9E9C64CF5D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83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35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468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03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937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671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405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140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1874" algn="l" defTabSz="6854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6F14-9DC7-4102-8C09-9E9C64CF5D6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817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6F14-9DC7-4102-8C09-9E9C64CF5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92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86F14-9DC7-4102-8C09-9E9C64CF5D69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55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lide m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36122" y="2815829"/>
            <a:ext cx="6858000" cy="398140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836122" y="1529742"/>
            <a:ext cx="6858000" cy="1240805"/>
          </a:xfrm>
        </p:spPr>
        <p:txBody>
          <a:bodyPr anchor="ctr" anchorCtr="0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icon_frame"/>
          <p:cNvSpPr>
            <a:spLocks noGrp="1"/>
          </p:cNvSpPr>
          <p:nvPr>
            <p:ph type="pic" sz="quarter" idx="10" hasCustomPrompt="1"/>
          </p:nvPr>
        </p:nvSpPr>
        <p:spPr>
          <a:xfrm>
            <a:off x="432029" y="1498500"/>
            <a:ext cx="1174576" cy="1174500"/>
          </a:xfrm>
          <a:prstGeom prst="ellipse">
            <a:avLst/>
          </a:prstGeom>
          <a:solidFill>
            <a:schemeClr val="bg1"/>
          </a:solidFill>
        </p:spPr>
        <p:txBody>
          <a:bodyPr lIns="34276" tIns="17137" rIns="34276" bIns="17137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 dirty="0" smtClean="0"/>
              <a:t>Klikk bildeikonet for å sette inn et ikon</a:t>
            </a:r>
            <a:endParaRPr lang="nb-NO" dirty="0"/>
          </a:p>
        </p:txBody>
      </p:sp>
      <p:pic>
        <p:nvPicPr>
          <p:cNvPr id="2050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96" y="4016819"/>
            <a:ext cx="2692884" cy="77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134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88" userDrawn="1">
          <p15:clr>
            <a:srgbClr val="FBAE40"/>
          </p15:clr>
        </p15:guide>
        <p15:guide id="2" pos="1011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orient="horz" pos="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5941" y="1245395"/>
            <a:ext cx="3595283" cy="32496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2192" y="1245394"/>
            <a:ext cx="3595868" cy="32496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9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i blåt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85"/>
            <a:ext cx="4480948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0947" y="1913190"/>
            <a:ext cx="3595283" cy="93245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059412" y="746644"/>
            <a:ext cx="3595868" cy="382836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84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5941" y="1245395"/>
            <a:ext cx="3595283" cy="32496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644303" y="1302750"/>
            <a:ext cx="3928756" cy="3267000"/>
          </a:xfrm>
          <a:solidFill>
            <a:schemeClr val="bg2"/>
          </a:solidFill>
        </p:spPr>
        <p:txBody>
          <a:bodyPr bIns="674708" anchor="ctr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785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8611" y="518466"/>
            <a:ext cx="3595283" cy="837152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048608" y="1788974"/>
            <a:ext cx="3595868" cy="280408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0151" cy="5143500"/>
          </a:xfrm>
          <a:prstGeom prst="rect">
            <a:avLst/>
          </a:prstGeom>
          <a:solidFill>
            <a:schemeClr val="bg2"/>
          </a:solidFill>
        </p:spPr>
        <p:txBody>
          <a:bodyPr lIns="34276" tIns="17137" rIns="34276" bIns="1349415" anchor="ctr" anchorCtr="1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Trykk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963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5939" y="1302750"/>
            <a:ext cx="7987120" cy="3267000"/>
          </a:xfrm>
          <a:solidFill>
            <a:schemeClr val="bg2"/>
          </a:solidFill>
        </p:spPr>
        <p:txBody>
          <a:bodyPr bIns="674708" anchor="ctr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45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537817"/>
            <a:ext cx="7886701" cy="46622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3" y="1260873"/>
            <a:ext cx="3868340" cy="61793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376" indent="0">
              <a:buNone/>
              <a:defRPr sz="800" b="1"/>
            </a:lvl2pPr>
            <a:lvl3pPr marL="342752" indent="0">
              <a:buNone/>
              <a:defRPr sz="700" b="1"/>
            </a:lvl3pPr>
            <a:lvl4pPr marL="514128" indent="0">
              <a:buNone/>
              <a:defRPr sz="600" b="1"/>
            </a:lvl4pPr>
            <a:lvl5pPr marL="685502" indent="0">
              <a:buNone/>
              <a:defRPr sz="600" b="1"/>
            </a:lvl5pPr>
            <a:lvl6pPr marL="856878" indent="0">
              <a:buNone/>
              <a:defRPr sz="600" b="1"/>
            </a:lvl6pPr>
            <a:lvl7pPr marL="1028254" indent="0">
              <a:buNone/>
              <a:defRPr sz="600" b="1"/>
            </a:lvl7pPr>
            <a:lvl8pPr marL="1199630" indent="0">
              <a:buNone/>
              <a:defRPr sz="600" b="1"/>
            </a:lvl8pPr>
            <a:lvl9pPr marL="1371006" indent="0">
              <a:buNone/>
              <a:defRPr sz="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4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376" indent="0">
              <a:buNone/>
              <a:defRPr sz="800" b="1"/>
            </a:lvl2pPr>
            <a:lvl3pPr marL="342752" indent="0">
              <a:buNone/>
              <a:defRPr sz="700" b="1"/>
            </a:lvl3pPr>
            <a:lvl4pPr marL="514128" indent="0">
              <a:buNone/>
              <a:defRPr sz="600" b="1"/>
            </a:lvl4pPr>
            <a:lvl5pPr marL="685502" indent="0">
              <a:buNone/>
              <a:defRPr sz="600" b="1"/>
            </a:lvl5pPr>
            <a:lvl6pPr marL="856878" indent="0">
              <a:buNone/>
              <a:defRPr sz="600" b="1"/>
            </a:lvl6pPr>
            <a:lvl7pPr marL="1028254" indent="0">
              <a:buNone/>
              <a:defRPr sz="600" b="1"/>
            </a:lvl7pPr>
            <a:lvl8pPr marL="1199630" indent="0">
              <a:buNone/>
              <a:defRPr sz="600" b="1"/>
            </a:lvl8pPr>
            <a:lvl9pPr marL="1371006" indent="0">
              <a:buNone/>
              <a:defRPr sz="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0" cy="27634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32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9460" y="1293670"/>
            <a:ext cx="6005080" cy="23166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73913" y="1714715"/>
            <a:ext cx="5017462" cy="1619035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2173913" y="3787225"/>
            <a:ext cx="5327513" cy="481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nb-NO" dirty="0" smtClean="0"/>
              <a:t>Kilde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03" y="714240"/>
            <a:ext cx="756023" cy="7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628" y="1390675"/>
            <a:ext cx="1069403" cy="569771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>
              <a:buNone/>
              <a:defRPr sz="5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xx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998380" y="527917"/>
            <a:ext cx="6693344" cy="5697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927628" y="527917"/>
            <a:ext cx="1069403" cy="569771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>
              <a:buNone/>
              <a:defRPr sz="5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xx</a:t>
            </a:r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628" y="3116191"/>
            <a:ext cx="1069403" cy="569771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>
              <a:buNone/>
              <a:defRPr sz="5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xx</a:t>
            </a:r>
            <a:endParaRPr lang="nb-NO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628" y="2253433"/>
            <a:ext cx="1069403" cy="569771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>
              <a:buNone/>
              <a:defRPr sz="5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xx</a:t>
            </a:r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628" y="3978949"/>
            <a:ext cx="1069403" cy="569771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marL="0" indent="0">
              <a:buNone/>
              <a:defRPr sz="5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xx</a:t>
            </a:r>
            <a:endParaRPr lang="nb-NO" dirty="0"/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19"/>
          </p:nvPr>
        </p:nvSpPr>
        <p:spPr>
          <a:xfrm>
            <a:off x="1998380" y="1390675"/>
            <a:ext cx="6693344" cy="5697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20"/>
          </p:nvPr>
        </p:nvSpPr>
        <p:spPr>
          <a:xfrm>
            <a:off x="1998380" y="2253433"/>
            <a:ext cx="6693344" cy="5697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tekst 7"/>
          <p:cNvSpPr>
            <a:spLocks noGrp="1"/>
          </p:cNvSpPr>
          <p:nvPr>
            <p:ph type="body" sz="quarter" idx="21"/>
          </p:nvPr>
        </p:nvSpPr>
        <p:spPr>
          <a:xfrm>
            <a:off x="1997029" y="3116191"/>
            <a:ext cx="6693344" cy="5697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6" name="Plassholder for tekst 7"/>
          <p:cNvSpPr>
            <a:spLocks noGrp="1"/>
          </p:cNvSpPr>
          <p:nvPr>
            <p:ph type="body" sz="quarter" idx="22"/>
          </p:nvPr>
        </p:nvSpPr>
        <p:spPr>
          <a:xfrm>
            <a:off x="1997029" y="3968703"/>
            <a:ext cx="6693344" cy="56977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787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nummere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5827" indent="-405827">
              <a:buFont typeface="+mj-lt"/>
              <a:buAutoNum type="arabicPeriod"/>
              <a:defRPr/>
            </a:lvl1pPr>
            <a:lvl2pPr marL="1109182" indent="-273131">
              <a:defRPr/>
            </a:lvl2pPr>
            <a:lvl3pPr marL="1280558" indent="-273131">
              <a:defRPr/>
            </a:lvl3pPr>
            <a:lvl4pPr marL="1578680" indent="-264800" defTabSz="418918">
              <a:defRPr/>
            </a:lvl4pPr>
            <a:lvl5pPr marL="1813131" indent="-264800">
              <a:tabLst>
                <a:tab pos="2047583" algn="l"/>
              </a:tabLst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05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7425" y="1748469"/>
            <a:ext cx="7333165" cy="1231620"/>
          </a:xfrm>
        </p:spPr>
        <p:txBody>
          <a:bodyPr anchor="t" anchorCtr="0">
            <a:norm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85488"/>
            <a:ext cx="1450489" cy="4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 bilde og ikon">
    <p:bg>
      <p:bgPr>
        <a:blipFill dpi="0" rotWithShape="1">
          <a:blip r:embed="rId2">
            <a:alphaModFix amt="84000"/>
            <a:lum/>
          </a:blip>
          <a:srcRect/>
          <a:stretch>
            <a:fillRect t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con_frame"/>
          <p:cNvSpPr>
            <a:spLocks noGrp="1"/>
          </p:cNvSpPr>
          <p:nvPr>
            <p:ph type="pic" sz="quarter" idx="10" hasCustomPrompt="1"/>
          </p:nvPr>
        </p:nvSpPr>
        <p:spPr>
          <a:xfrm>
            <a:off x="432029" y="1275606"/>
            <a:ext cx="1174576" cy="1174500"/>
          </a:xfrm>
          <a:prstGeom prst="ellipse">
            <a:avLst/>
          </a:prstGeom>
          <a:solidFill>
            <a:schemeClr val="bg1"/>
          </a:solidFill>
        </p:spPr>
        <p:txBody>
          <a:bodyPr lIns="34276" tIns="17137" rIns="34276" bIns="17137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 dirty="0" smtClean="0"/>
              <a:t>Klikk bildeikonet for å sette inn et ikon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36122" y="1306848"/>
            <a:ext cx="6858000" cy="1240805"/>
          </a:xfrm>
        </p:spPr>
        <p:txBody>
          <a:bodyPr anchor="ctr" anchorCtr="0">
            <a:normAutofit/>
          </a:bodyPr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36122" y="2592935"/>
            <a:ext cx="6858000" cy="398140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1406117" y="0"/>
            <a:ext cx="1388268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lysbildet og velg </a:t>
            </a:r>
            <a:r>
              <a:rPr lang="nb-NO" sz="1000" b="1" dirty="0" smtClean="0">
                <a:solidFill>
                  <a:schemeClr val="bg1"/>
                </a:solidFill>
              </a:rPr>
              <a:t>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</a:t>
            </a:r>
            <a:r>
              <a:rPr lang="nb-NO" sz="1000" b="1" dirty="0" smtClean="0">
                <a:solidFill>
                  <a:schemeClr val="bg1"/>
                </a:solidFill>
              </a:rPr>
              <a:t>«Fyll» &gt;</a:t>
            </a:r>
            <a:r>
              <a:rPr lang="nb-NO" sz="1000" b="1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</a:t>
            </a:r>
            <a:r>
              <a:rPr lang="nb-NO" sz="1000" b="1" baseline="0" dirty="0" smtClean="0">
                <a:solidFill>
                  <a:schemeClr val="bg1"/>
                </a:solidFill>
              </a:rPr>
              <a:t>«Sett inn fra Fil…»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\\file-server-aaa\AAA-Users$\d700859\Redirected Folders\Pictures\SB1 Nord-Norge\SB1_Nord_Norge\Skjerm_versjoner\Skjerm_versjoner_png\rgb_SB1_Nord_Norge_verti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4005618"/>
            <a:ext cx="2657471" cy="7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675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20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1688" userDrawn="1">
          <p15:clr>
            <a:srgbClr val="FBAE40"/>
          </p15:clr>
        </p15:guide>
        <p15:guide id="4" orient="horz" pos="9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77425" y="1748469"/>
            <a:ext cx="7333165" cy="1231620"/>
          </a:xfrm>
        </p:spPr>
        <p:txBody>
          <a:bodyPr anchor="t" anchorCtr="0">
            <a:normAutofit/>
          </a:bodyPr>
          <a:lstStyle>
            <a:lvl1pPr>
              <a:defRPr sz="3700"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1406117" y="0"/>
            <a:ext cx="1388268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lysbildet og velg </a:t>
            </a:r>
            <a:r>
              <a:rPr lang="nb-NO" sz="1000" b="1" dirty="0" smtClean="0">
                <a:solidFill>
                  <a:schemeClr val="bg1"/>
                </a:solidFill>
              </a:rPr>
              <a:t>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</a:t>
            </a:r>
            <a:r>
              <a:rPr lang="nb-NO" sz="1000" b="1" dirty="0" smtClean="0">
                <a:solidFill>
                  <a:schemeClr val="bg1"/>
                </a:solidFill>
              </a:rPr>
              <a:t>«Fyll» &gt;</a:t>
            </a:r>
            <a:r>
              <a:rPr lang="nb-NO" sz="1000" b="1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</a:t>
            </a:r>
            <a:r>
              <a:rPr lang="nb-NO" sz="1000" b="1" baseline="0" dirty="0" smtClean="0">
                <a:solidFill>
                  <a:schemeClr val="bg1"/>
                </a:solidFill>
              </a:rPr>
              <a:t>«Sett inn fra Fil…»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8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 blå m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9" name="icon_frame"/>
          <p:cNvSpPr>
            <a:spLocks noGrp="1"/>
          </p:cNvSpPr>
          <p:nvPr>
            <p:ph type="pic" sz="quarter" idx="13" hasCustomPrompt="1"/>
          </p:nvPr>
        </p:nvSpPr>
        <p:spPr>
          <a:xfrm>
            <a:off x="432029" y="1498500"/>
            <a:ext cx="1174576" cy="1174500"/>
          </a:xfrm>
          <a:prstGeom prst="ellipse">
            <a:avLst/>
          </a:prstGeom>
          <a:solidFill>
            <a:schemeClr val="bg1"/>
          </a:solidFill>
        </p:spPr>
        <p:txBody>
          <a:bodyPr lIns="34276" tIns="17137" rIns="34276" bIns="17137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 dirty="0" smtClean="0"/>
              <a:t>Klikk bildeikonet for å sette inn et ikon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25385" y="1748469"/>
            <a:ext cx="6646940" cy="1482011"/>
          </a:xfrm>
        </p:spPr>
        <p:txBody>
          <a:bodyPr anchor="t" anchorCtr="0">
            <a:norm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15" y="4731990"/>
            <a:ext cx="1450489" cy="4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27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40" userDrawn="1">
          <p15:clr>
            <a:srgbClr val="FBAE40"/>
          </p15:clr>
        </p15:guide>
        <p15:guide id="2" pos="1015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orient="horz" pos="168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 m ikon og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25385" y="1748469"/>
            <a:ext cx="6646940" cy="1482011"/>
          </a:xfrm>
        </p:spPr>
        <p:txBody>
          <a:bodyPr anchor="t" anchorCtr="0">
            <a:normAutofit/>
          </a:bodyPr>
          <a:lstStyle>
            <a:lvl1pPr>
              <a:defRPr sz="3700"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1406117" y="0"/>
            <a:ext cx="1388268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lysbildet og velg </a:t>
            </a:r>
            <a:r>
              <a:rPr lang="nb-NO" sz="1000" b="1" dirty="0" smtClean="0">
                <a:solidFill>
                  <a:schemeClr val="bg1"/>
                </a:solidFill>
              </a:rPr>
              <a:t>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</a:t>
            </a:r>
            <a:r>
              <a:rPr lang="nb-NO" sz="1000" b="1" dirty="0" smtClean="0">
                <a:solidFill>
                  <a:schemeClr val="bg1"/>
                </a:solidFill>
              </a:rPr>
              <a:t>«Fyll» &gt;</a:t>
            </a:r>
            <a:r>
              <a:rPr lang="nb-NO" sz="1000" b="1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</a:t>
            </a:r>
            <a:r>
              <a:rPr lang="nb-NO" sz="1000" b="1" baseline="0" dirty="0" smtClean="0">
                <a:solidFill>
                  <a:schemeClr val="bg1"/>
                </a:solidFill>
              </a:rPr>
              <a:t>«Sett inn fra Fil…»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  <p:sp>
        <p:nvSpPr>
          <p:cNvPr id="10" name="icon_frame"/>
          <p:cNvSpPr>
            <a:spLocks noGrp="1"/>
          </p:cNvSpPr>
          <p:nvPr>
            <p:ph type="pic" sz="quarter" idx="13" hasCustomPrompt="1"/>
          </p:nvPr>
        </p:nvSpPr>
        <p:spPr>
          <a:xfrm>
            <a:off x="432029" y="1498500"/>
            <a:ext cx="1174576" cy="1174500"/>
          </a:xfrm>
          <a:prstGeom prst="ellipse">
            <a:avLst/>
          </a:prstGeom>
          <a:solidFill>
            <a:schemeClr val="bg1"/>
          </a:solidFill>
        </p:spPr>
        <p:txBody>
          <a:bodyPr lIns="34276" tIns="17137" rIns="34276" bIns="17137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 dirty="0" smtClean="0"/>
              <a:t>Klikk bildeikonet for å sette inn et ikon</a:t>
            </a:r>
            <a:endParaRPr lang="nb-NO" dirty="0"/>
          </a:p>
        </p:txBody>
      </p:sp>
      <p:pic>
        <p:nvPicPr>
          <p:cNvPr id="9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15" y="4685488"/>
            <a:ext cx="1450489" cy="4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5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11" userDrawn="1">
          <p15:clr>
            <a:srgbClr val="FBAE40"/>
          </p15:clr>
        </p15:guide>
        <p15:guide id="2" orient="horz" pos="1688" userDrawn="1">
          <p15:clr>
            <a:srgbClr val="FBAE40"/>
          </p15:clr>
        </p15:guide>
        <p15:guide id="3" pos="272" userDrawn="1">
          <p15:clr>
            <a:srgbClr val="FBAE40"/>
          </p15:clr>
        </p15:guide>
        <p15:guide id="4" orient="horz" pos="9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boks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571701" y="1293461"/>
            <a:ext cx="6003241" cy="2316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6" tIns="17137" rIns="34276" bIns="17137" rtlCol="0" anchor="ctr"/>
          <a:lstStyle/>
          <a:p>
            <a:pPr algn="ctr"/>
            <a:endParaRPr lang="nb-NO"/>
          </a:p>
        </p:txBody>
      </p:sp>
      <p:sp>
        <p:nvSpPr>
          <p:cNvPr id="8" name="icon_frame"/>
          <p:cNvSpPr>
            <a:spLocks noGrp="1"/>
          </p:cNvSpPr>
          <p:nvPr>
            <p:ph type="pic" sz="quarter" idx="13" hasCustomPrompt="1"/>
          </p:nvPr>
        </p:nvSpPr>
        <p:spPr>
          <a:xfrm>
            <a:off x="1795843" y="714240"/>
            <a:ext cx="756143" cy="756094"/>
          </a:xfrm>
          <a:prstGeom prst="ellipse">
            <a:avLst/>
          </a:prstGeom>
          <a:solidFill>
            <a:schemeClr val="bg1"/>
          </a:solidFill>
        </p:spPr>
        <p:txBody>
          <a:bodyPr lIns="34276" tIns="17137" rIns="34276" bIns="17137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 smtClean="0"/>
              <a:t>Klikk bildeikonet for å sette inn et ikon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73913" y="1714715"/>
            <a:ext cx="5017462" cy="1619035"/>
          </a:xfrm>
        </p:spPr>
        <p:txBody>
          <a:bodyPr anchor="t" anchorCtr="0">
            <a:norm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948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124" userDrawn="1">
          <p15:clr>
            <a:srgbClr val="FBAE40"/>
          </p15:clr>
        </p15:guide>
        <p15:guide id="2" pos="1610" userDrawn="1">
          <p15:clr>
            <a:srgbClr val="FBAE40"/>
          </p15:clr>
        </p15:guide>
        <p15:guide id="3" orient="horz" pos="926" userDrawn="1">
          <p15:clr>
            <a:srgbClr val="FBAE40"/>
          </p15:clr>
        </p15:guide>
        <p15:guide id="4" orient="horz" pos="44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45238" y="1922641"/>
            <a:ext cx="6646940" cy="1482011"/>
          </a:xfrm>
        </p:spPr>
        <p:txBody>
          <a:bodyPr anchor="t" anchorCtr="0">
            <a:noAutofit/>
          </a:bodyPr>
          <a:lstStyle>
            <a:lvl1pPr algn="ctr">
              <a:defRPr sz="7500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Tekst</a:t>
            </a:r>
            <a:endParaRPr lang="nb-NO" dirty="0"/>
          </a:p>
        </p:txBody>
      </p:sp>
      <p:pic>
        <p:nvPicPr>
          <p:cNvPr id="5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48" y="4175582"/>
            <a:ext cx="2440902" cy="7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5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k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/>
          <p:cNvSpPr/>
          <p:nvPr userDrawn="1"/>
        </p:nvSpPr>
        <p:spPr>
          <a:xfrm>
            <a:off x="121524" y="2478911"/>
            <a:ext cx="8906292" cy="13528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6" tIns="17137" rIns="34276" bIns="17137"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69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9" y="3140274"/>
            <a:ext cx="7886701" cy="281583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1" cy="11251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1713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427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51412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8550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5687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2825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19963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7100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54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18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16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slide m bilde og ikon">
    <p:bg>
      <p:bgPr>
        <a:blipFill dpi="0" rotWithShape="1">
          <a:blip r:embed="rId2">
            <a:alphaModFix amt="8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con_frame"/>
          <p:cNvSpPr>
            <a:spLocks noGrp="1"/>
          </p:cNvSpPr>
          <p:nvPr>
            <p:ph type="pic" sz="quarter" idx="10" hasCustomPrompt="1"/>
          </p:nvPr>
        </p:nvSpPr>
        <p:spPr>
          <a:xfrm>
            <a:off x="432029" y="1059582"/>
            <a:ext cx="1174576" cy="1174500"/>
          </a:xfrm>
          <a:prstGeom prst="ellipse">
            <a:avLst/>
          </a:prstGeom>
          <a:solidFill>
            <a:schemeClr val="bg1"/>
          </a:solidFill>
        </p:spPr>
        <p:txBody>
          <a:bodyPr lIns="34276" tIns="17137" rIns="34276" bIns="17137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b-NO" dirty="0" smtClean="0"/>
              <a:t>Klikk bildeikonet for å sette inn et ikon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36122" y="1090824"/>
            <a:ext cx="6858000" cy="1240805"/>
          </a:xfrm>
        </p:spPr>
        <p:txBody>
          <a:bodyPr anchor="ctr" anchorCtr="0">
            <a:normAutofit/>
          </a:bodyPr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36122" y="2376911"/>
            <a:ext cx="6858000" cy="398140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1406117" y="0"/>
            <a:ext cx="1388268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lysbildet og velg </a:t>
            </a:r>
            <a:r>
              <a:rPr lang="nb-NO" sz="1000" b="1" dirty="0" smtClean="0">
                <a:solidFill>
                  <a:schemeClr val="bg1"/>
                </a:solidFill>
              </a:rPr>
              <a:t>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</a:t>
            </a:r>
            <a:r>
              <a:rPr lang="nb-NO" sz="1000" b="1" dirty="0" smtClean="0">
                <a:solidFill>
                  <a:schemeClr val="bg1"/>
                </a:solidFill>
              </a:rPr>
              <a:t>«Fyll» &gt;</a:t>
            </a:r>
            <a:r>
              <a:rPr lang="nb-NO" sz="1000" b="1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</a:t>
            </a:r>
            <a:r>
              <a:rPr lang="nb-NO" sz="1000" b="1" baseline="0" dirty="0" smtClean="0">
                <a:solidFill>
                  <a:schemeClr val="bg1"/>
                </a:solidFill>
              </a:rPr>
              <a:t>«Sett inn fra Fil…»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82" y="4232845"/>
            <a:ext cx="2492290" cy="7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47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20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1688" userDrawn="1">
          <p15:clr>
            <a:srgbClr val="FBAE40"/>
          </p15:clr>
        </p15:guide>
        <p15:guide id="4" orient="horz" pos="9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l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99434" y="1529742"/>
            <a:ext cx="6858000" cy="1240805"/>
          </a:xfrm>
        </p:spPr>
        <p:txBody>
          <a:bodyPr anchor="ctr" anchorCtr="0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9434" y="2815829"/>
            <a:ext cx="6858000" cy="398140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6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74" y="4155926"/>
            <a:ext cx="2492290" cy="71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7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lide med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99434" y="1529742"/>
            <a:ext cx="6858000" cy="1240805"/>
          </a:xfrm>
        </p:spPr>
        <p:txBody>
          <a:bodyPr anchor="ctr" anchorCtr="0">
            <a:normAutofit/>
          </a:bodyPr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9434" y="2815829"/>
            <a:ext cx="6858000" cy="398140"/>
          </a:xfrm>
        </p:spPr>
        <p:txBody>
          <a:bodyPr>
            <a:sp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1406117" y="0"/>
            <a:ext cx="1388268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sette inn 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lysbildet og velg </a:t>
            </a:r>
            <a:r>
              <a:rPr lang="nb-NO" sz="1000" b="1" dirty="0" smtClean="0">
                <a:solidFill>
                  <a:schemeClr val="bg1"/>
                </a:solidFill>
              </a:rPr>
              <a:t>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</a:t>
            </a:r>
            <a:r>
              <a:rPr lang="nb-NO" sz="1000" b="1" dirty="0" smtClean="0">
                <a:solidFill>
                  <a:schemeClr val="bg1"/>
                </a:solidFill>
              </a:rPr>
              <a:t>«Fyll» &gt;</a:t>
            </a:r>
            <a:r>
              <a:rPr lang="nb-NO" sz="1000" b="1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</a:t>
            </a:r>
            <a:r>
              <a:rPr lang="nb-NO" sz="1000" b="1" baseline="0" dirty="0" smtClean="0">
                <a:solidFill>
                  <a:schemeClr val="bg1"/>
                </a:solidFill>
              </a:rPr>
              <a:t>«Sett inn fra Fil…»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\\file-server-aaa\AAA-Users$\d700859\Redirected Folders\Pictures\SB1 Nord-Norge\SB1_Nord_Norge\Skjerm_versjoner\Skjerm_versjoner_png\rgb_SB1_Nord_Norge_verti_po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56" y="4155926"/>
            <a:ext cx="250940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5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3556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5078" y="1501389"/>
            <a:ext cx="5271189" cy="1115481"/>
          </a:xfrm>
        </p:spPr>
        <p:txBody>
          <a:bodyPr anchor="t" anchorCtr="0">
            <a:normAutofit/>
          </a:bodyPr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5079" y="2752995"/>
            <a:ext cx="5271189" cy="351979"/>
          </a:xfrm>
        </p:spPr>
        <p:txBody>
          <a:bodyPr wrap="square">
            <a:sp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6035649" y="0"/>
            <a:ext cx="3108354" cy="5143500"/>
          </a:xfrm>
          <a:solidFill>
            <a:schemeClr val="bg2"/>
          </a:solidFill>
        </p:spPr>
        <p:txBody>
          <a:bodyPr bIns="1349415"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dirty="0" smtClean="0"/>
              <a:t>Trykk for å sette inn bilde</a:t>
            </a:r>
            <a:endParaRPr lang="nb-NO" dirty="0"/>
          </a:p>
        </p:txBody>
      </p:sp>
      <p:pic>
        <p:nvPicPr>
          <p:cNvPr id="7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73740"/>
            <a:ext cx="2376264" cy="6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99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8437" y="-985"/>
            <a:ext cx="6035563" cy="51454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510668" y="1501389"/>
            <a:ext cx="5271189" cy="1115481"/>
          </a:xfrm>
        </p:spPr>
        <p:txBody>
          <a:bodyPr anchor="t" anchorCtr="0">
            <a:noAutofit/>
          </a:bodyPr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510668" y="2752995"/>
            <a:ext cx="5271189" cy="351979"/>
          </a:xfrm>
        </p:spPr>
        <p:txBody>
          <a:bodyPr wrap="square">
            <a:spAutoFit/>
          </a:bodyPr>
          <a:lstStyle>
            <a:lvl1pPr marL="0" indent="0" algn="ctr">
              <a:buNone/>
              <a:defRPr sz="2300">
                <a:solidFill>
                  <a:schemeClr val="bg1"/>
                </a:solidFill>
              </a:defRPr>
            </a:lvl1pPr>
            <a:lvl2pPr marL="171376" indent="0" algn="ctr">
              <a:buNone/>
              <a:defRPr sz="800"/>
            </a:lvl2pPr>
            <a:lvl3pPr marL="342752" indent="0" algn="ctr">
              <a:buNone/>
              <a:defRPr sz="700"/>
            </a:lvl3pPr>
            <a:lvl4pPr marL="514128" indent="0" algn="ctr">
              <a:buNone/>
              <a:defRPr sz="600"/>
            </a:lvl4pPr>
            <a:lvl5pPr marL="685502" indent="0" algn="ctr">
              <a:buNone/>
              <a:defRPr sz="600"/>
            </a:lvl5pPr>
            <a:lvl6pPr marL="856878" indent="0" algn="ctr">
              <a:buNone/>
              <a:defRPr sz="600"/>
            </a:lvl6pPr>
            <a:lvl7pPr marL="1028254" indent="0" algn="ctr">
              <a:buNone/>
              <a:defRPr sz="600"/>
            </a:lvl7pPr>
            <a:lvl8pPr marL="1199630" indent="0" algn="ctr">
              <a:buNone/>
              <a:defRPr sz="600"/>
            </a:lvl8pPr>
            <a:lvl9pPr marL="1371006" indent="0" algn="ctr">
              <a:buNone/>
              <a:defRPr sz="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108354" cy="5160950"/>
          </a:xfrm>
          <a:solidFill>
            <a:schemeClr val="bg2"/>
          </a:solidFill>
        </p:spPr>
        <p:txBody>
          <a:bodyPr bIns="1349415"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b-NO" dirty="0" smtClean="0"/>
              <a:t>Trykk for å sette inn bilde</a:t>
            </a:r>
            <a:endParaRPr lang="nb-NO" dirty="0"/>
          </a:p>
        </p:txBody>
      </p:sp>
      <p:pic>
        <p:nvPicPr>
          <p:cNvPr id="7" name="Picture 2" descr="\\file-server-aaa\AAA-Users$\d700859\Redirected Folders\Pictures\SB1 Nord-Norge\SB1_Nord_Norge\Skjerm_versjoner\Skjerm_versjoner_png\rgb_SB1_Nord_Norge_verti_ne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83897"/>
            <a:ext cx="2376264" cy="6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54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5E39-59DC-48A0-9676-AD2CAF5CD29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585938" y="2269633"/>
            <a:ext cx="7972348" cy="222777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85938" y="1245395"/>
            <a:ext cx="7972124" cy="810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328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0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png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55" Type="http://schemas.openxmlformats.org/officeDocument/2006/relationships/image" Target="../media/image26.png"/><Relationship Id="rId63" Type="http://schemas.openxmlformats.org/officeDocument/2006/relationships/image" Target="../media/image3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2.png"/><Relationship Id="rId54" Type="http://schemas.openxmlformats.org/officeDocument/2006/relationships/image" Target="../media/image25.png"/><Relationship Id="rId6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8" Type="http://schemas.openxmlformats.org/officeDocument/2006/relationships/image" Target="../media/image2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57" Type="http://schemas.openxmlformats.org/officeDocument/2006/relationships/image" Target="../media/image28.png"/><Relationship Id="rId61" Type="http://schemas.openxmlformats.org/officeDocument/2006/relationships/image" Target="../media/image3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60" Type="http://schemas.openxmlformats.org/officeDocument/2006/relationships/image" Target="../media/image3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6.png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56" Type="http://schemas.openxmlformats.org/officeDocument/2006/relationships/image" Target="../media/image27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38" Type="http://schemas.openxmlformats.org/officeDocument/2006/relationships/image" Target="../media/image9.png"/><Relationship Id="rId46" Type="http://schemas.openxmlformats.org/officeDocument/2006/relationships/image" Target="../media/image17.png"/><Relationship Id="rId59" Type="http://schemas.openxmlformats.org/officeDocument/2006/relationships/image" Target="../media/image3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5938" y="542593"/>
            <a:ext cx="7972124" cy="4185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5938" y="1245395"/>
            <a:ext cx="7972124" cy="32496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0634" y="4831460"/>
            <a:ext cx="590267" cy="15579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151626" y="4831460"/>
            <a:ext cx="6268834" cy="1557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0064" y="4831460"/>
            <a:ext cx="153878" cy="15579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8015E39-59DC-48A0-9676-AD2CAF5CD29F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74" name="bamse" hidden="1"/>
          <p:cNvGrpSpPr/>
          <p:nvPr/>
        </p:nvGrpSpPr>
        <p:grpSpPr>
          <a:xfrm>
            <a:off x="3985200" y="1984950"/>
            <a:ext cx="1173600" cy="1173600"/>
            <a:chOff x="300343" y="1212537"/>
            <a:chExt cx="1173600" cy="1173600"/>
          </a:xfrm>
        </p:grpSpPr>
        <p:sp>
          <p:nvSpPr>
            <p:cNvPr id="75" name="bamse_hvit_sirkel"/>
            <p:cNvSpPr/>
            <p:nvPr userDrawn="1"/>
          </p:nvSpPr>
          <p:spPr>
            <a:xfrm>
              <a:off x="300343" y="121253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6" name="bamse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43" y="1212537"/>
              <a:ext cx="1173600" cy="1173600"/>
            </a:xfrm>
            <a:prstGeom prst="rect">
              <a:avLst/>
            </a:prstGeom>
          </p:spPr>
        </p:pic>
      </p:grpSp>
      <p:grpSp>
        <p:nvGrpSpPr>
          <p:cNvPr id="77" name="hake" hidden="1"/>
          <p:cNvGrpSpPr/>
          <p:nvPr/>
        </p:nvGrpSpPr>
        <p:grpSpPr>
          <a:xfrm>
            <a:off x="3985200" y="1984950"/>
            <a:ext cx="1173600" cy="1173600"/>
            <a:chOff x="1774286" y="1212537"/>
            <a:chExt cx="1173600" cy="1173600"/>
          </a:xfrm>
        </p:grpSpPr>
        <p:sp>
          <p:nvSpPr>
            <p:cNvPr id="78" name="hake_hvit_sirkel"/>
            <p:cNvSpPr/>
            <p:nvPr userDrawn="1"/>
          </p:nvSpPr>
          <p:spPr>
            <a:xfrm>
              <a:off x="1774286" y="121253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9" name="hake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86" y="1212537"/>
              <a:ext cx="1173600" cy="1173600"/>
            </a:xfrm>
            <a:prstGeom prst="rect">
              <a:avLst/>
            </a:prstGeom>
          </p:spPr>
        </p:pic>
      </p:grpSp>
      <p:grpSp>
        <p:nvGrpSpPr>
          <p:cNvPr id="80" name="kr" hidden="1"/>
          <p:cNvGrpSpPr/>
          <p:nvPr/>
        </p:nvGrpSpPr>
        <p:grpSpPr>
          <a:xfrm>
            <a:off x="3985200" y="1984950"/>
            <a:ext cx="1173600" cy="1173600"/>
            <a:chOff x="3248229" y="1212537"/>
            <a:chExt cx="1173600" cy="1173600"/>
          </a:xfrm>
        </p:grpSpPr>
        <p:sp>
          <p:nvSpPr>
            <p:cNvPr id="81" name="kr_hvit_sirkel"/>
            <p:cNvSpPr/>
            <p:nvPr userDrawn="1"/>
          </p:nvSpPr>
          <p:spPr>
            <a:xfrm>
              <a:off x="3248229" y="121253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2" name="kr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29" y="1212537"/>
              <a:ext cx="1173600" cy="1173600"/>
            </a:xfrm>
            <a:prstGeom prst="rect">
              <a:avLst/>
            </a:prstGeom>
          </p:spPr>
        </p:pic>
      </p:grpSp>
      <p:grpSp>
        <p:nvGrpSpPr>
          <p:cNvPr id="83" name="bil" hidden="1"/>
          <p:cNvGrpSpPr/>
          <p:nvPr/>
        </p:nvGrpSpPr>
        <p:grpSpPr>
          <a:xfrm>
            <a:off x="3985200" y="1984950"/>
            <a:ext cx="1173600" cy="1173600"/>
            <a:chOff x="4722172" y="1212537"/>
            <a:chExt cx="1173600" cy="1173600"/>
          </a:xfrm>
        </p:grpSpPr>
        <p:sp>
          <p:nvSpPr>
            <p:cNvPr id="84" name="bil_hvit_sirkel"/>
            <p:cNvSpPr/>
            <p:nvPr userDrawn="1"/>
          </p:nvSpPr>
          <p:spPr>
            <a:xfrm>
              <a:off x="4722172" y="121253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5" name="bil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172" y="1212537"/>
              <a:ext cx="1173600" cy="1173600"/>
            </a:xfrm>
            <a:prstGeom prst="rect">
              <a:avLst/>
            </a:prstGeom>
          </p:spPr>
        </p:pic>
      </p:grpSp>
      <p:grpSp>
        <p:nvGrpSpPr>
          <p:cNvPr id="86" name="pluss" hidden="1"/>
          <p:cNvGrpSpPr/>
          <p:nvPr/>
        </p:nvGrpSpPr>
        <p:grpSpPr>
          <a:xfrm>
            <a:off x="3985200" y="1984950"/>
            <a:ext cx="1173600" cy="1173600"/>
            <a:chOff x="6196115" y="1212537"/>
            <a:chExt cx="1173600" cy="1173600"/>
          </a:xfrm>
        </p:grpSpPr>
        <p:sp>
          <p:nvSpPr>
            <p:cNvPr id="87" name="pluss_hvit_sirkel"/>
            <p:cNvSpPr/>
            <p:nvPr userDrawn="1"/>
          </p:nvSpPr>
          <p:spPr>
            <a:xfrm>
              <a:off x="6196115" y="121253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8" name="pluss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15" y="1212537"/>
              <a:ext cx="1173600" cy="1173600"/>
            </a:xfrm>
            <a:prstGeom prst="rect">
              <a:avLst/>
            </a:prstGeom>
          </p:spPr>
        </p:pic>
      </p:grpSp>
      <p:grpSp>
        <p:nvGrpSpPr>
          <p:cNvPr id="89" name="snakkeboble" hidden="1"/>
          <p:cNvGrpSpPr/>
          <p:nvPr/>
        </p:nvGrpSpPr>
        <p:grpSpPr>
          <a:xfrm>
            <a:off x="3985200" y="1984950"/>
            <a:ext cx="1173600" cy="1173600"/>
            <a:chOff x="7670058" y="1212537"/>
            <a:chExt cx="1173600" cy="1173600"/>
          </a:xfrm>
        </p:grpSpPr>
        <p:sp>
          <p:nvSpPr>
            <p:cNvPr id="90" name="snakkeboble_hvit_sirkel"/>
            <p:cNvSpPr/>
            <p:nvPr userDrawn="1"/>
          </p:nvSpPr>
          <p:spPr>
            <a:xfrm>
              <a:off x="7670058" y="121253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91" name="snakkeboble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58" y="1212537"/>
              <a:ext cx="1173600" cy="1173600"/>
            </a:xfrm>
            <a:prstGeom prst="rect">
              <a:avLst/>
            </a:prstGeom>
          </p:spPr>
        </p:pic>
      </p:grpSp>
      <p:grpSp>
        <p:nvGrpSpPr>
          <p:cNvPr id="92" name="paraply" hidden="1"/>
          <p:cNvGrpSpPr/>
          <p:nvPr/>
        </p:nvGrpSpPr>
        <p:grpSpPr>
          <a:xfrm>
            <a:off x="3985200" y="1984950"/>
            <a:ext cx="1173600" cy="1173600"/>
            <a:chOff x="1774286" y="1331807"/>
            <a:chExt cx="1173600" cy="1173600"/>
          </a:xfrm>
        </p:grpSpPr>
        <p:sp>
          <p:nvSpPr>
            <p:cNvPr id="93" name="paraply_hvit_sirkel"/>
            <p:cNvSpPr/>
            <p:nvPr userDrawn="1"/>
          </p:nvSpPr>
          <p:spPr>
            <a:xfrm>
              <a:off x="1774286" y="133180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94" name="paraply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86" y="1331807"/>
              <a:ext cx="1173600" cy="1173600"/>
            </a:xfrm>
            <a:prstGeom prst="rect">
              <a:avLst/>
            </a:prstGeom>
          </p:spPr>
        </p:pic>
      </p:grpSp>
      <p:grpSp>
        <p:nvGrpSpPr>
          <p:cNvPr id="95" name="pakke" hidden="1"/>
          <p:cNvGrpSpPr/>
          <p:nvPr/>
        </p:nvGrpSpPr>
        <p:grpSpPr>
          <a:xfrm>
            <a:off x="3985200" y="1984950"/>
            <a:ext cx="1173600" cy="1173600"/>
            <a:chOff x="3248229" y="1331807"/>
            <a:chExt cx="1173600" cy="1173600"/>
          </a:xfrm>
        </p:grpSpPr>
        <p:sp>
          <p:nvSpPr>
            <p:cNvPr id="96" name="pakke_hvit_sirkel"/>
            <p:cNvSpPr/>
            <p:nvPr userDrawn="1"/>
          </p:nvSpPr>
          <p:spPr>
            <a:xfrm>
              <a:off x="3248229" y="133180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97" name="pakke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29" y="1331807"/>
              <a:ext cx="1173600" cy="1173600"/>
            </a:xfrm>
            <a:prstGeom prst="rect">
              <a:avLst/>
            </a:prstGeom>
          </p:spPr>
        </p:pic>
      </p:grpSp>
      <p:grpSp>
        <p:nvGrpSpPr>
          <p:cNvPr id="98" name="hus" hidden="1"/>
          <p:cNvGrpSpPr/>
          <p:nvPr/>
        </p:nvGrpSpPr>
        <p:grpSpPr>
          <a:xfrm>
            <a:off x="3985200" y="1984950"/>
            <a:ext cx="1173600" cy="1173600"/>
            <a:chOff x="4722172" y="1331807"/>
            <a:chExt cx="1173600" cy="1173600"/>
          </a:xfrm>
        </p:grpSpPr>
        <p:sp>
          <p:nvSpPr>
            <p:cNvPr id="99" name="hus_hvit_sirkel"/>
            <p:cNvSpPr/>
            <p:nvPr userDrawn="1"/>
          </p:nvSpPr>
          <p:spPr>
            <a:xfrm>
              <a:off x="4722172" y="133180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0" name="hus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172" y="1331807"/>
              <a:ext cx="1173600" cy="1173600"/>
            </a:xfrm>
            <a:prstGeom prst="rect">
              <a:avLst/>
            </a:prstGeom>
          </p:spPr>
        </p:pic>
      </p:grpSp>
      <p:grpSp>
        <p:nvGrpSpPr>
          <p:cNvPr id="101" name="id" hidden="1"/>
          <p:cNvGrpSpPr/>
          <p:nvPr/>
        </p:nvGrpSpPr>
        <p:grpSpPr>
          <a:xfrm>
            <a:off x="3985200" y="1984950"/>
            <a:ext cx="1173600" cy="1173600"/>
            <a:chOff x="6196115" y="1331807"/>
            <a:chExt cx="1173600" cy="1173600"/>
          </a:xfrm>
        </p:grpSpPr>
        <p:sp>
          <p:nvSpPr>
            <p:cNvPr id="102" name="id_hvit_sirkel"/>
            <p:cNvSpPr/>
            <p:nvPr userDrawn="1"/>
          </p:nvSpPr>
          <p:spPr>
            <a:xfrm>
              <a:off x="6196115" y="133180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3" name="id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15" y="1331807"/>
              <a:ext cx="1173600" cy="1173600"/>
            </a:xfrm>
            <a:prstGeom prst="rect">
              <a:avLst/>
            </a:prstGeom>
          </p:spPr>
        </p:pic>
      </p:grpSp>
      <p:grpSp>
        <p:nvGrpSpPr>
          <p:cNvPr id="104" name="kalkulator" hidden="1"/>
          <p:cNvGrpSpPr/>
          <p:nvPr/>
        </p:nvGrpSpPr>
        <p:grpSpPr>
          <a:xfrm>
            <a:off x="3985200" y="1984950"/>
            <a:ext cx="1173600" cy="1173600"/>
            <a:chOff x="7670058" y="1331807"/>
            <a:chExt cx="1173600" cy="1173600"/>
          </a:xfrm>
        </p:grpSpPr>
        <p:sp>
          <p:nvSpPr>
            <p:cNvPr id="105" name="kalkulator_hvit_sirkel"/>
            <p:cNvSpPr/>
            <p:nvPr userDrawn="1"/>
          </p:nvSpPr>
          <p:spPr>
            <a:xfrm>
              <a:off x="7670058" y="1331807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6" name="kalkulator"/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58" y="1331807"/>
              <a:ext cx="1173600" cy="1173600"/>
            </a:xfrm>
            <a:prstGeom prst="rect">
              <a:avLst/>
            </a:prstGeom>
          </p:spPr>
        </p:pic>
      </p:grpSp>
      <p:grpSp>
        <p:nvGrpSpPr>
          <p:cNvPr id="107" name="handlevogn" hidden="1"/>
          <p:cNvGrpSpPr/>
          <p:nvPr/>
        </p:nvGrpSpPr>
        <p:grpSpPr>
          <a:xfrm>
            <a:off x="3985200" y="1984950"/>
            <a:ext cx="1173600" cy="1173600"/>
            <a:chOff x="300343" y="1138704"/>
            <a:chExt cx="1173600" cy="1173600"/>
          </a:xfrm>
        </p:grpSpPr>
        <p:sp>
          <p:nvSpPr>
            <p:cNvPr id="108" name="handlevogn_hvit_sirkel"/>
            <p:cNvSpPr/>
            <p:nvPr userDrawn="1"/>
          </p:nvSpPr>
          <p:spPr>
            <a:xfrm>
              <a:off x="300343" y="1138704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9" name="handlevogn"/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43" y="1138704"/>
              <a:ext cx="1173600" cy="1173600"/>
            </a:xfrm>
            <a:prstGeom prst="rect">
              <a:avLst/>
            </a:prstGeom>
          </p:spPr>
        </p:pic>
      </p:grpSp>
      <p:grpSp>
        <p:nvGrpSpPr>
          <p:cNvPr id="110" name="hundre" hidden="1"/>
          <p:cNvGrpSpPr/>
          <p:nvPr/>
        </p:nvGrpSpPr>
        <p:grpSpPr>
          <a:xfrm>
            <a:off x="3985200" y="1984950"/>
            <a:ext cx="1173600" cy="1173600"/>
            <a:chOff x="1774286" y="1138704"/>
            <a:chExt cx="1173600" cy="1173600"/>
          </a:xfrm>
        </p:grpSpPr>
        <p:sp>
          <p:nvSpPr>
            <p:cNvPr id="111" name="hundre_hvit_sirkel"/>
            <p:cNvSpPr/>
            <p:nvPr userDrawn="1"/>
          </p:nvSpPr>
          <p:spPr>
            <a:xfrm>
              <a:off x="1774286" y="1138704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2" name="hundre"/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86" y="1138704"/>
              <a:ext cx="1173600" cy="1173600"/>
            </a:xfrm>
            <a:prstGeom prst="rect">
              <a:avLst/>
            </a:prstGeom>
          </p:spPr>
        </p:pic>
      </p:grpSp>
      <p:grpSp>
        <p:nvGrpSpPr>
          <p:cNvPr id="113" name="kort" hidden="1"/>
          <p:cNvGrpSpPr/>
          <p:nvPr/>
        </p:nvGrpSpPr>
        <p:grpSpPr>
          <a:xfrm>
            <a:off x="3985200" y="1984950"/>
            <a:ext cx="1173600" cy="1173600"/>
            <a:chOff x="3248229" y="2838310"/>
            <a:chExt cx="1173600" cy="1173600"/>
          </a:xfrm>
        </p:grpSpPr>
        <p:sp>
          <p:nvSpPr>
            <p:cNvPr id="114" name="kort_hvit_sirkel"/>
            <p:cNvSpPr/>
            <p:nvPr userDrawn="1"/>
          </p:nvSpPr>
          <p:spPr>
            <a:xfrm>
              <a:off x="3248229" y="2838310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5" name="kort"/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29" y="2838310"/>
              <a:ext cx="1173600" cy="1173600"/>
            </a:xfrm>
            <a:prstGeom prst="rect">
              <a:avLst/>
            </a:prstGeom>
          </p:spPr>
        </p:pic>
      </p:grpSp>
      <p:grpSp>
        <p:nvGrpSpPr>
          <p:cNvPr id="116" name="headset" hidden="1"/>
          <p:cNvGrpSpPr/>
          <p:nvPr/>
        </p:nvGrpSpPr>
        <p:grpSpPr>
          <a:xfrm>
            <a:off x="3985200" y="1984950"/>
            <a:ext cx="1173600" cy="1173600"/>
            <a:chOff x="4722172" y="1138704"/>
            <a:chExt cx="1173600" cy="1173600"/>
          </a:xfrm>
        </p:grpSpPr>
        <p:sp>
          <p:nvSpPr>
            <p:cNvPr id="117" name="headset_hvit_sirkel"/>
            <p:cNvSpPr/>
            <p:nvPr userDrawn="1"/>
          </p:nvSpPr>
          <p:spPr>
            <a:xfrm>
              <a:off x="4722172" y="1138704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18" name="headset"/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172" y="1138704"/>
              <a:ext cx="1173600" cy="1173600"/>
            </a:xfrm>
            <a:prstGeom prst="rect">
              <a:avLst/>
            </a:prstGeom>
          </p:spPr>
        </p:pic>
      </p:grpSp>
      <p:grpSp>
        <p:nvGrpSpPr>
          <p:cNvPr id="119" name="hjerte" hidden="1"/>
          <p:cNvGrpSpPr/>
          <p:nvPr/>
        </p:nvGrpSpPr>
        <p:grpSpPr>
          <a:xfrm>
            <a:off x="3985200" y="1984950"/>
            <a:ext cx="1173600" cy="1173600"/>
            <a:chOff x="6196115" y="1138704"/>
            <a:chExt cx="1173600" cy="1173600"/>
          </a:xfrm>
        </p:grpSpPr>
        <p:sp>
          <p:nvSpPr>
            <p:cNvPr id="120" name="hjerte_hvit_sirkel"/>
            <p:cNvSpPr/>
            <p:nvPr userDrawn="1"/>
          </p:nvSpPr>
          <p:spPr>
            <a:xfrm>
              <a:off x="6196115" y="1138704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1" name="hjerte"/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15" y="1138704"/>
              <a:ext cx="1173600" cy="1173600"/>
            </a:xfrm>
            <a:prstGeom prst="rect">
              <a:avLst/>
            </a:prstGeom>
          </p:spPr>
        </p:pic>
      </p:grpSp>
      <p:grpSp>
        <p:nvGrpSpPr>
          <p:cNvPr id="122" name="nokkel" hidden="1"/>
          <p:cNvGrpSpPr/>
          <p:nvPr/>
        </p:nvGrpSpPr>
        <p:grpSpPr>
          <a:xfrm>
            <a:off x="3985200" y="1984950"/>
            <a:ext cx="1173600" cy="1173600"/>
            <a:chOff x="7670058" y="1138704"/>
            <a:chExt cx="1173600" cy="1173600"/>
          </a:xfrm>
        </p:grpSpPr>
        <p:sp>
          <p:nvSpPr>
            <p:cNvPr id="123" name="nokkel_hvit_sirkel"/>
            <p:cNvSpPr/>
            <p:nvPr userDrawn="1"/>
          </p:nvSpPr>
          <p:spPr>
            <a:xfrm>
              <a:off x="7670058" y="1138704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4" name="nokkel"/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58" y="1138704"/>
              <a:ext cx="1173600" cy="1173600"/>
            </a:xfrm>
            <a:prstGeom prst="rect">
              <a:avLst/>
            </a:prstGeom>
          </p:spPr>
        </p:pic>
      </p:grpSp>
      <p:grpSp>
        <p:nvGrpSpPr>
          <p:cNvPr id="125" name="mobil" hidden="1"/>
          <p:cNvGrpSpPr/>
          <p:nvPr/>
        </p:nvGrpSpPr>
        <p:grpSpPr>
          <a:xfrm>
            <a:off x="3985200" y="1984950"/>
            <a:ext cx="1173600" cy="1173600"/>
            <a:chOff x="300343" y="1223896"/>
            <a:chExt cx="1173600" cy="1173600"/>
          </a:xfrm>
        </p:grpSpPr>
        <p:sp>
          <p:nvSpPr>
            <p:cNvPr id="126" name="mobil_hvit_sirkel"/>
            <p:cNvSpPr/>
            <p:nvPr userDrawn="1"/>
          </p:nvSpPr>
          <p:spPr>
            <a:xfrm>
              <a:off x="300343" y="1223896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27" name="mobil"/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43" y="1223896"/>
              <a:ext cx="1173600" cy="1173600"/>
            </a:xfrm>
            <a:prstGeom prst="rect">
              <a:avLst/>
            </a:prstGeom>
          </p:spPr>
        </p:pic>
      </p:grpSp>
      <p:grpSp>
        <p:nvGrpSpPr>
          <p:cNvPr id="128" name="nokkelhull" hidden="1"/>
          <p:cNvGrpSpPr/>
          <p:nvPr/>
        </p:nvGrpSpPr>
        <p:grpSpPr>
          <a:xfrm>
            <a:off x="3985200" y="1984950"/>
            <a:ext cx="1173600" cy="1173600"/>
            <a:chOff x="1774286" y="1223896"/>
            <a:chExt cx="1173600" cy="1173600"/>
          </a:xfrm>
        </p:grpSpPr>
        <p:sp>
          <p:nvSpPr>
            <p:cNvPr id="129" name="nokkelhull_hvit_sirkel"/>
            <p:cNvSpPr/>
            <p:nvPr userDrawn="1"/>
          </p:nvSpPr>
          <p:spPr>
            <a:xfrm>
              <a:off x="1774286" y="1223896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0" name="nokkelhull"/>
            <p:cNvPicPr>
              <a:picLocks noChangeAspect="1"/>
            </p:cNvPicPr>
            <p:nvPr userDrawn="1"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86" y="1223896"/>
              <a:ext cx="1173600" cy="1173600"/>
            </a:xfrm>
            <a:prstGeom prst="rect">
              <a:avLst/>
            </a:prstGeom>
          </p:spPr>
        </p:pic>
      </p:grpSp>
      <p:grpSp>
        <p:nvGrpSpPr>
          <p:cNvPr id="131" name="tog" hidden="1"/>
          <p:cNvGrpSpPr/>
          <p:nvPr/>
        </p:nvGrpSpPr>
        <p:grpSpPr>
          <a:xfrm>
            <a:off x="3985200" y="1984950"/>
            <a:ext cx="1173600" cy="1173600"/>
            <a:chOff x="3248229" y="1223896"/>
            <a:chExt cx="1173600" cy="1173600"/>
          </a:xfrm>
        </p:grpSpPr>
        <p:sp>
          <p:nvSpPr>
            <p:cNvPr id="132" name="tog_hvit_sirkel"/>
            <p:cNvSpPr/>
            <p:nvPr userDrawn="1"/>
          </p:nvSpPr>
          <p:spPr>
            <a:xfrm>
              <a:off x="3248229" y="1223896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3" name="tog"/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29" y="1223896"/>
              <a:ext cx="1173600" cy="1173600"/>
            </a:xfrm>
            <a:prstGeom prst="rect">
              <a:avLst/>
            </a:prstGeom>
          </p:spPr>
        </p:pic>
      </p:grpSp>
      <p:grpSp>
        <p:nvGrpSpPr>
          <p:cNvPr id="134" name="pengesekk" hidden="1"/>
          <p:cNvGrpSpPr/>
          <p:nvPr/>
        </p:nvGrpSpPr>
        <p:grpSpPr>
          <a:xfrm>
            <a:off x="3985200" y="1984950"/>
            <a:ext cx="1173600" cy="1173600"/>
            <a:chOff x="4722172" y="339502"/>
            <a:chExt cx="1173600" cy="1173600"/>
          </a:xfrm>
        </p:grpSpPr>
        <p:sp>
          <p:nvSpPr>
            <p:cNvPr id="135" name="pengesekk_hvit_sirkel"/>
            <p:cNvSpPr/>
            <p:nvPr userDrawn="1"/>
          </p:nvSpPr>
          <p:spPr>
            <a:xfrm>
              <a:off x="4722172" y="339502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6" name="pengesekk"/>
            <p:cNvPicPr>
              <a:picLocks noChangeAspect="1"/>
            </p:cNvPicPr>
            <p:nvPr userDrawn="1"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172" y="339502"/>
              <a:ext cx="1173600" cy="1173600"/>
            </a:xfrm>
            <a:prstGeom prst="rect">
              <a:avLst/>
            </a:prstGeom>
          </p:spPr>
        </p:pic>
      </p:grpSp>
      <p:grpSp>
        <p:nvGrpSpPr>
          <p:cNvPr id="137" name="kundeservice" hidden="1"/>
          <p:cNvGrpSpPr/>
          <p:nvPr/>
        </p:nvGrpSpPr>
        <p:grpSpPr>
          <a:xfrm>
            <a:off x="3985200" y="1984950"/>
            <a:ext cx="1173600" cy="1173600"/>
            <a:chOff x="6196115" y="1223896"/>
            <a:chExt cx="1173600" cy="1173600"/>
          </a:xfrm>
        </p:grpSpPr>
        <p:sp>
          <p:nvSpPr>
            <p:cNvPr id="138" name="kundeservice_hvit_sirkel"/>
            <p:cNvSpPr/>
            <p:nvPr userDrawn="1"/>
          </p:nvSpPr>
          <p:spPr>
            <a:xfrm>
              <a:off x="6196115" y="1223896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9" name="kundeservice"/>
            <p:cNvPicPr>
              <a:picLocks noChangeAspect="1"/>
            </p:cNvPicPr>
            <p:nvPr userDrawn="1"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15" y="1223896"/>
              <a:ext cx="1173600" cy="1173600"/>
            </a:xfrm>
            <a:prstGeom prst="rect">
              <a:avLst/>
            </a:prstGeom>
          </p:spPr>
        </p:pic>
      </p:grpSp>
      <p:grpSp>
        <p:nvGrpSpPr>
          <p:cNvPr id="140" name="fly" hidden="1"/>
          <p:cNvGrpSpPr/>
          <p:nvPr/>
        </p:nvGrpSpPr>
        <p:grpSpPr>
          <a:xfrm>
            <a:off x="3985200" y="1984950"/>
            <a:ext cx="1173600" cy="1173600"/>
            <a:chOff x="7670058" y="1223896"/>
            <a:chExt cx="1173600" cy="1173600"/>
          </a:xfrm>
        </p:grpSpPr>
        <p:sp>
          <p:nvSpPr>
            <p:cNvPr id="141" name="fly_hvit_sirkel"/>
            <p:cNvSpPr/>
            <p:nvPr userDrawn="1"/>
          </p:nvSpPr>
          <p:spPr>
            <a:xfrm>
              <a:off x="7670058" y="1223896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42" name="fly"/>
            <p:cNvPicPr>
              <a:picLocks noChangeAspect="1"/>
            </p:cNvPicPr>
            <p:nvPr userDrawn="1"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58" y="1223896"/>
              <a:ext cx="1173600" cy="1173600"/>
            </a:xfrm>
            <a:prstGeom prst="rect">
              <a:avLst/>
            </a:prstGeom>
          </p:spPr>
        </p:pic>
      </p:grpSp>
      <p:grpSp>
        <p:nvGrpSpPr>
          <p:cNvPr id="143" name="flamme" hidden="1"/>
          <p:cNvGrpSpPr/>
          <p:nvPr/>
        </p:nvGrpSpPr>
        <p:grpSpPr>
          <a:xfrm>
            <a:off x="3985200" y="1984950"/>
            <a:ext cx="1173600" cy="1173600"/>
            <a:chOff x="300343" y="1167102"/>
            <a:chExt cx="1173600" cy="1173600"/>
          </a:xfrm>
        </p:grpSpPr>
        <p:sp>
          <p:nvSpPr>
            <p:cNvPr id="144" name="flamme_hvit_sirkel"/>
            <p:cNvSpPr/>
            <p:nvPr userDrawn="1"/>
          </p:nvSpPr>
          <p:spPr>
            <a:xfrm>
              <a:off x="300343" y="1167102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45" name="flamme"/>
            <p:cNvPicPr>
              <a:picLocks noChangeAspect="1"/>
            </p:cNvPicPr>
            <p:nvPr userDrawn="1"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43" y="1167102"/>
              <a:ext cx="1173600" cy="1173600"/>
            </a:xfrm>
            <a:prstGeom prst="rect">
              <a:avLst/>
            </a:prstGeom>
          </p:spPr>
        </p:pic>
      </p:grpSp>
      <p:grpSp>
        <p:nvGrpSpPr>
          <p:cNvPr id="146" name="barn" hidden="1"/>
          <p:cNvGrpSpPr/>
          <p:nvPr/>
        </p:nvGrpSpPr>
        <p:grpSpPr>
          <a:xfrm>
            <a:off x="3985200" y="1984950"/>
            <a:ext cx="1173600" cy="1173600"/>
            <a:chOff x="1774286" y="1167102"/>
            <a:chExt cx="1173600" cy="1173600"/>
          </a:xfrm>
        </p:grpSpPr>
        <p:sp>
          <p:nvSpPr>
            <p:cNvPr id="147" name="barn_hvit_sirkel"/>
            <p:cNvSpPr/>
            <p:nvPr userDrawn="1"/>
          </p:nvSpPr>
          <p:spPr>
            <a:xfrm>
              <a:off x="1774286" y="1167102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48" name="barn"/>
            <p:cNvPicPr>
              <a:picLocks noChangeAspect="1"/>
            </p:cNvPicPr>
            <p:nvPr userDrawn="1"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86" y="1167102"/>
              <a:ext cx="1173600" cy="1173600"/>
            </a:xfrm>
            <a:prstGeom prst="rect">
              <a:avLst/>
            </a:prstGeom>
          </p:spPr>
        </p:pic>
      </p:grpSp>
      <p:grpSp>
        <p:nvGrpSpPr>
          <p:cNvPr id="149" name="sok" hidden="1"/>
          <p:cNvGrpSpPr/>
          <p:nvPr/>
        </p:nvGrpSpPr>
        <p:grpSpPr>
          <a:xfrm>
            <a:off x="3985200" y="1984950"/>
            <a:ext cx="1173600" cy="1173600"/>
            <a:chOff x="3248229" y="1167102"/>
            <a:chExt cx="1173600" cy="1173600"/>
          </a:xfrm>
        </p:grpSpPr>
        <p:sp>
          <p:nvSpPr>
            <p:cNvPr id="150" name="sok_hvit_sirkel"/>
            <p:cNvSpPr/>
            <p:nvPr userDrawn="1"/>
          </p:nvSpPr>
          <p:spPr>
            <a:xfrm>
              <a:off x="3248229" y="1167102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51" name="sok"/>
            <p:cNvPicPr>
              <a:picLocks noChangeAspect="1"/>
            </p:cNvPicPr>
            <p:nvPr userDrawn="1"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229" y="1167102"/>
              <a:ext cx="1173600" cy="1173600"/>
            </a:xfrm>
            <a:prstGeom prst="rect">
              <a:avLst/>
            </a:prstGeom>
          </p:spPr>
        </p:pic>
      </p:grpSp>
      <p:grpSp>
        <p:nvGrpSpPr>
          <p:cNvPr id="152" name="sparegris" hidden="1"/>
          <p:cNvGrpSpPr/>
          <p:nvPr/>
        </p:nvGrpSpPr>
        <p:grpSpPr>
          <a:xfrm>
            <a:off x="3985200" y="1984950"/>
            <a:ext cx="1173600" cy="1173600"/>
            <a:chOff x="5045959" y="3003798"/>
            <a:chExt cx="1173600" cy="1173600"/>
          </a:xfrm>
        </p:grpSpPr>
        <p:sp>
          <p:nvSpPr>
            <p:cNvPr id="153" name="sparegris_hvit_sirkel"/>
            <p:cNvSpPr/>
            <p:nvPr userDrawn="1"/>
          </p:nvSpPr>
          <p:spPr>
            <a:xfrm>
              <a:off x="5045959" y="3003798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54" name="sparegris"/>
            <p:cNvPicPr>
              <a:picLocks noChangeAspect="1"/>
            </p:cNvPicPr>
            <p:nvPr userDrawn="1"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959" y="3003798"/>
              <a:ext cx="1173600" cy="1173600"/>
            </a:xfrm>
            <a:prstGeom prst="rect">
              <a:avLst/>
            </a:prstGeom>
          </p:spPr>
        </p:pic>
      </p:grpSp>
      <p:grpSp>
        <p:nvGrpSpPr>
          <p:cNvPr id="155" name="sporsmalstegn" hidden="1"/>
          <p:cNvGrpSpPr/>
          <p:nvPr/>
        </p:nvGrpSpPr>
        <p:grpSpPr>
          <a:xfrm>
            <a:off x="3985200" y="1984950"/>
            <a:ext cx="1173600" cy="1173600"/>
            <a:chOff x="6196115" y="1167102"/>
            <a:chExt cx="1173600" cy="1173600"/>
          </a:xfrm>
        </p:grpSpPr>
        <p:sp>
          <p:nvSpPr>
            <p:cNvPr id="156" name="sporsmalstegn_hvit_sirkel"/>
            <p:cNvSpPr/>
            <p:nvPr userDrawn="1"/>
          </p:nvSpPr>
          <p:spPr>
            <a:xfrm>
              <a:off x="6196115" y="1167102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57" name="sporsmalstegn"/>
            <p:cNvPicPr>
              <a:picLocks noChangeAspect="1"/>
            </p:cNvPicPr>
            <p:nvPr userDrawn="1"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15" y="1167102"/>
              <a:ext cx="1173600" cy="1173600"/>
            </a:xfrm>
            <a:prstGeom prst="rect">
              <a:avLst/>
            </a:prstGeom>
          </p:spPr>
        </p:pic>
      </p:grpSp>
      <p:grpSp>
        <p:nvGrpSpPr>
          <p:cNvPr id="158" name="location" hidden="1"/>
          <p:cNvGrpSpPr/>
          <p:nvPr/>
        </p:nvGrpSpPr>
        <p:grpSpPr>
          <a:xfrm>
            <a:off x="3985200" y="1984950"/>
            <a:ext cx="1173600" cy="1173600"/>
            <a:chOff x="7670058" y="1167102"/>
            <a:chExt cx="1173600" cy="1173600"/>
          </a:xfrm>
        </p:grpSpPr>
        <p:sp>
          <p:nvSpPr>
            <p:cNvPr id="159" name="location_hvit_sirkel"/>
            <p:cNvSpPr/>
            <p:nvPr userDrawn="1"/>
          </p:nvSpPr>
          <p:spPr>
            <a:xfrm>
              <a:off x="7670058" y="1167102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0" name="location"/>
            <p:cNvPicPr>
              <a:picLocks noChangeAspect="1"/>
            </p:cNvPicPr>
            <p:nvPr userDrawn="1"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058" y="1167102"/>
              <a:ext cx="1173600" cy="1173600"/>
            </a:xfrm>
            <a:prstGeom prst="rect">
              <a:avLst/>
            </a:prstGeom>
          </p:spPr>
        </p:pic>
      </p:grpSp>
      <p:grpSp>
        <p:nvGrpSpPr>
          <p:cNvPr id="161" name="telefon" hidden="1"/>
          <p:cNvGrpSpPr/>
          <p:nvPr/>
        </p:nvGrpSpPr>
        <p:grpSpPr>
          <a:xfrm>
            <a:off x="3985200" y="1984950"/>
            <a:ext cx="1173600" cy="1173600"/>
            <a:chOff x="889920" y="1282748"/>
            <a:chExt cx="1173600" cy="1173600"/>
          </a:xfrm>
        </p:grpSpPr>
        <p:sp>
          <p:nvSpPr>
            <p:cNvPr id="162" name="telefon_hvit_sirkel"/>
            <p:cNvSpPr/>
            <p:nvPr userDrawn="1"/>
          </p:nvSpPr>
          <p:spPr>
            <a:xfrm>
              <a:off x="889920" y="1282748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3" name="telefon"/>
            <p:cNvPicPr>
              <a:picLocks noChangeAspect="1"/>
            </p:cNvPicPr>
            <p:nvPr userDrawn="1"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920" y="1282748"/>
              <a:ext cx="1173600" cy="1173600"/>
            </a:xfrm>
            <a:prstGeom prst="rect">
              <a:avLst/>
            </a:prstGeom>
          </p:spPr>
        </p:pic>
      </p:grpSp>
      <p:grpSp>
        <p:nvGrpSpPr>
          <p:cNvPr id="164" name="ungdom" hidden="1"/>
          <p:cNvGrpSpPr/>
          <p:nvPr/>
        </p:nvGrpSpPr>
        <p:grpSpPr>
          <a:xfrm>
            <a:off x="3985200" y="1984950"/>
            <a:ext cx="1173600" cy="1173600"/>
            <a:chOff x="2953440" y="1282748"/>
            <a:chExt cx="1173600" cy="1173600"/>
          </a:xfrm>
        </p:grpSpPr>
        <p:sp>
          <p:nvSpPr>
            <p:cNvPr id="165" name="ungdom_hvit_sirkel"/>
            <p:cNvSpPr/>
            <p:nvPr userDrawn="1"/>
          </p:nvSpPr>
          <p:spPr>
            <a:xfrm>
              <a:off x="2953440" y="1282748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6" name="ungdom"/>
            <p:cNvPicPr>
              <a:picLocks noChangeAspect="1"/>
            </p:cNvPicPr>
            <p:nvPr userDrawn="1"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440" y="1282748"/>
              <a:ext cx="1173600" cy="1173600"/>
            </a:xfrm>
            <a:prstGeom prst="rect">
              <a:avLst/>
            </a:prstGeom>
          </p:spPr>
        </p:pic>
      </p:grpSp>
      <p:grpSp>
        <p:nvGrpSpPr>
          <p:cNvPr id="167" name="boligsok" hidden="1"/>
          <p:cNvGrpSpPr/>
          <p:nvPr/>
        </p:nvGrpSpPr>
        <p:grpSpPr>
          <a:xfrm>
            <a:off x="3985200" y="1984950"/>
            <a:ext cx="1173600" cy="1173600"/>
            <a:chOff x="5016960" y="1282748"/>
            <a:chExt cx="1173600" cy="1173600"/>
          </a:xfrm>
        </p:grpSpPr>
        <p:sp>
          <p:nvSpPr>
            <p:cNvPr id="168" name="boligsok_hvit_sirkel"/>
            <p:cNvSpPr/>
            <p:nvPr userDrawn="1"/>
          </p:nvSpPr>
          <p:spPr>
            <a:xfrm>
              <a:off x="5016960" y="1282748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69" name="boligsok"/>
            <p:cNvPicPr>
              <a:picLocks noChangeAspect="1"/>
            </p:cNvPicPr>
            <p:nvPr userDrawn="1"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960" y="1282748"/>
              <a:ext cx="1173600" cy="1173600"/>
            </a:xfrm>
            <a:prstGeom prst="rect">
              <a:avLst/>
            </a:prstGeom>
          </p:spPr>
        </p:pic>
      </p:grpSp>
      <p:grpSp>
        <p:nvGrpSpPr>
          <p:cNvPr id="170" name="visning" hidden="1"/>
          <p:cNvGrpSpPr/>
          <p:nvPr/>
        </p:nvGrpSpPr>
        <p:grpSpPr>
          <a:xfrm>
            <a:off x="3985200" y="1984950"/>
            <a:ext cx="1173600" cy="1173600"/>
            <a:chOff x="7080480" y="1282748"/>
            <a:chExt cx="1173600" cy="1173600"/>
          </a:xfrm>
        </p:grpSpPr>
        <p:sp>
          <p:nvSpPr>
            <p:cNvPr id="171" name="visning_hvit_sirkel"/>
            <p:cNvSpPr/>
            <p:nvPr userDrawn="1"/>
          </p:nvSpPr>
          <p:spPr>
            <a:xfrm>
              <a:off x="7080480" y="1282748"/>
              <a:ext cx="1173600" cy="117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72" name="visning"/>
            <p:cNvPicPr>
              <a:picLocks noChangeAspect="1"/>
            </p:cNvPicPr>
            <p:nvPr userDrawn="1"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480" y="1282748"/>
              <a:ext cx="1173600" cy="1173600"/>
            </a:xfrm>
            <a:prstGeom prst="rect">
              <a:avLst/>
            </a:prstGeom>
          </p:spPr>
        </p:pic>
      </p:grpSp>
      <p:sp>
        <p:nvSpPr>
          <p:cNvPr id="173" name="hvit_sirkel" hidden="1"/>
          <p:cNvSpPr/>
          <p:nvPr/>
        </p:nvSpPr>
        <p:spPr>
          <a:xfrm>
            <a:off x="3995936" y="1995686"/>
            <a:ext cx="1152128" cy="1152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 descr="\\file-server-aaa\AAA-Users$\d700859\Redirected Folders\Pictures\SB1 Nord-Norge\SB1_Nord_Norge\Skjerm_versjoner\Skjerm_versjoner_png\rgb_SB1_Nord_Norge_verti_pos.pn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37" y="4648208"/>
            <a:ext cx="1554559" cy="4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81" r:id="rId3"/>
    <p:sldLayoutId id="2147483664" r:id="rId4"/>
    <p:sldLayoutId id="2147483663" r:id="rId5"/>
    <p:sldLayoutId id="2147483665" r:id="rId6"/>
    <p:sldLayoutId id="2147483666" r:id="rId7"/>
    <p:sldLayoutId id="2147483650" r:id="rId8"/>
    <p:sldLayoutId id="2147483672" r:id="rId9"/>
    <p:sldLayoutId id="2147483652" r:id="rId10"/>
    <p:sldLayoutId id="2147483673" r:id="rId11"/>
    <p:sldLayoutId id="2147483660" r:id="rId12"/>
    <p:sldLayoutId id="2147483674" r:id="rId13"/>
    <p:sldLayoutId id="2147483661" r:id="rId14"/>
    <p:sldLayoutId id="2147483653" r:id="rId15"/>
    <p:sldLayoutId id="2147483670" r:id="rId16"/>
    <p:sldLayoutId id="2147483671" r:id="rId17"/>
    <p:sldLayoutId id="2147483675" r:id="rId18"/>
    <p:sldLayoutId id="2147483667" r:id="rId19"/>
    <p:sldLayoutId id="2147483668" r:id="rId20"/>
    <p:sldLayoutId id="2147483669" r:id="rId21"/>
    <p:sldLayoutId id="2147483678" r:id="rId22"/>
    <p:sldLayoutId id="2147483677" r:id="rId23"/>
    <p:sldLayoutId id="2147483680" r:id="rId24"/>
    <p:sldLayoutId id="2147483679" r:id="rId25"/>
    <p:sldLayoutId id="2147483651" r:id="rId26"/>
    <p:sldLayoutId id="2147483654" r:id="rId27"/>
    <p:sldLayoutId id="2147483655" r:id="rId2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752" rtl="0" eaLnBrk="1" latinLnBrk="0" hangingPunct="1">
        <a:lnSpc>
          <a:spcPct val="80000"/>
        </a:lnSpc>
        <a:spcBef>
          <a:spcPct val="0"/>
        </a:spcBef>
        <a:buNone/>
        <a:defRPr sz="3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37354" indent="-337354" algn="l" defTabSz="342752" rtl="0" eaLnBrk="1" latinLnBrk="0" hangingPunct="1">
        <a:lnSpc>
          <a:spcPct val="100000"/>
        </a:lnSpc>
        <a:spcBef>
          <a:spcPts val="225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74708" indent="-337354" algn="l" defTabSz="342752" rtl="0" eaLnBrk="1" latinLnBrk="0" hangingPunct="1">
        <a:lnSpc>
          <a:spcPct val="100000"/>
        </a:lnSpc>
        <a:spcBef>
          <a:spcPts val="300"/>
        </a:spcBef>
        <a:buClr>
          <a:schemeClr val="accent4"/>
        </a:buClr>
        <a:buFont typeface="Arial" panose="020B0604020202020204" pitchFamily="34" charset="0"/>
        <a:buChar char="‒"/>
        <a:defRPr sz="21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12062" indent="-337354" algn="l" defTabSz="342752" rtl="0" eaLnBrk="1" latinLnBrk="0" hangingPunct="1">
        <a:lnSpc>
          <a:spcPct val="8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‒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9415" indent="-337354" algn="l" defTabSz="342752" rtl="0" eaLnBrk="1" latinLnBrk="0" hangingPunct="1">
        <a:lnSpc>
          <a:spcPct val="8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‒"/>
        <a:defRPr sz="15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686768" indent="-337354" algn="l" defTabSz="342752" rtl="0" eaLnBrk="1" latinLnBrk="0" hangingPunct="1">
        <a:lnSpc>
          <a:spcPct val="8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‒"/>
        <a:defRPr sz="13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942567" indent="-85688" algn="l" defTabSz="342752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943" indent="-85688" algn="l" defTabSz="342752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317" indent="-85688" algn="l" defTabSz="342752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93" indent="-85688" algn="l" defTabSz="342752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1376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2752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14128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502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56878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254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199630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006" algn="l" defTabSz="3427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7" Type="http://schemas.openxmlformats.org/officeDocument/2006/relationships/image" Target="../media/image77.png"/><Relationship Id="rId2" Type="http://schemas.openxmlformats.org/officeDocument/2006/relationships/image" Target="../media/image72.tif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36122" y="2815829"/>
            <a:ext cx="6858000" cy="1641475"/>
          </a:xfrm>
        </p:spPr>
        <p:txBody>
          <a:bodyPr/>
          <a:lstStyle/>
          <a:p>
            <a:r>
              <a:rPr lang="nb-NO" dirty="0" smtClean="0"/>
              <a:t>Storslett, 28. september 2017</a:t>
            </a:r>
          </a:p>
          <a:p>
            <a:endParaRPr lang="nb-NO" dirty="0" smtClean="0"/>
          </a:p>
          <a:p>
            <a:r>
              <a:rPr lang="nb-NO" sz="1600" dirty="0" smtClean="0"/>
              <a:t>Ronni Møller Pettersen</a:t>
            </a:r>
          </a:p>
          <a:p>
            <a:r>
              <a:rPr lang="nb-NO" sz="1600" dirty="0" smtClean="0"/>
              <a:t>Konserndirektør</a:t>
            </a:r>
          </a:p>
          <a:p>
            <a:r>
              <a:rPr lang="nb-NO" sz="1600" dirty="0" err="1" smtClean="0"/>
              <a:t>SpareBank</a:t>
            </a:r>
            <a:r>
              <a:rPr lang="nb-NO" sz="1600" dirty="0" smtClean="0"/>
              <a:t> 1 Nord-Norge</a:t>
            </a:r>
            <a:endParaRPr lang="nb-NO" sz="160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Nord-Troms </a:t>
            </a:r>
            <a:r>
              <a:rPr lang="nb-NO" dirty="0" smtClean="0"/>
              <a:t>konferansen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30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11560" y="210468"/>
            <a:ext cx="7972124" cy="1266180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Myndighetene ønsker økt </a:t>
            </a:r>
            <a:r>
              <a:rPr lang="nb-NO" b="1" dirty="0" smtClean="0">
                <a:solidFill>
                  <a:schemeClr val="accent4"/>
                </a:solidFill>
              </a:rPr>
              <a:t>konkurranse</a:t>
            </a:r>
            <a:br>
              <a:rPr lang="nb-NO" b="1" dirty="0" smtClean="0">
                <a:solidFill>
                  <a:schemeClr val="accent4"/>
                </a:solidFill>
              </a:rPr>
            </a:br>
            <a:r>
              <a:rPr lang="nb-NO" b="1" dirty="0">
                <a:solidFill>
                  <a:schemeClr val="accent4"/>
                </a:solidFill>
              </a:rPr>
              <a:t/>
            </a:r>
            <a:br>
              <a:rPr lang="nb-NO" b="1" dirty="0">
                <a:solidFill>
                  <a:schemeClr val="accent4"/>
                </a:solidFill>
              </a:rPr>
            </a:br>
            <a:r>
              <a:rPr lang="nb-NO" b="1" dirty="0" smtClean="0">
                <a:solidFill>
                  <a:schemeClr val="accent4"/>
                </a:solidFill>
              </a:rPr>
              <a:t>Økt forbrukerbeskyttelse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9" name="Tittel 5"/>
          <p:cNvSpPr txBox="1">
            <a:spLocks/>
          </p:cNvSpPr>
          <p:nvPr/>
        </p:nvSpPr>
        <p:spPr>
          <a:xfrm>
            <a:off x="899592" y="3812280"/>
            <a:ext cx="7972124" cy="4290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34275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PSD 2 – Betalingstjenestedirektivet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98922"/>
            <a:ext cx="3495675" cy="110488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66" y="1998922"/>
            <a:ext cx="3004145" cy="1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2" y="411510"/>
            <a:ext cx="7972124" cy="3249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800" dirty="0" smtClean="0"/>
              <a:t>Vi står ovenfor vanvittig store endringer. </a:t>
            </a:r>
            <a:endParaRPr lang="nb-NO" sz="2800" dirty="0"/>
          </a:p>
          <a:p>
            <a:pPr marL="0" indent="0" algn="ctr">
              <a:buNone/>
            </a:pPr>
            <a:r>
              <a:rPr lang="nb-NO" sz="2800" dirty="0" smtClean="0"/>
              <a:t>Særlig </a:t>
            </a:r>
            <a:r>
              <a:rPr lang="nb-NO" sz="2800" dirty="0" smtClean="0"/>
              <a:t>fra </a:t>
            </a:r>
            <a:endParaRPr lang="nb-NO" sz="2800" dirty="0" smtClean="0"/>
          </a:p>
          <a:p>
            <a:pPr marL="0" indent="0" algn="ctr">
              <a:buNone/>
            </a:pPr>
            <a:r>
              <a:rPr lang="nb-NO" sz="2800" dirty="0" smtClean="0"/>
              <a:t>1. </a:t>
            </a:r>
            <a:r>
              <a:rPr lang="nb-NO" sz="2800" dirty="0" smtClean="0"/>
              <a:t>januar 2018 hvor våre kundedata og våre betalinger blir åpne for alle nye aktører som får kundens velsignelse til å operere på deres vegne</a:t>
            </a:r>
            <a:endParaRPr lang="nb-NO" sz="28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847685"/>
            <a:ext cx="3294691" cy="19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pe 15"/>
          <p:cNvGrpSpPr/>
          <p:nvPr/>
        </p:nvGrpSpPr>
        <p:grpSpPr>
          <a:xfrm>
            <a:off x="899592" y="1419622"/>
            <a:ext cx="6646753" cy="3096344"/>
            <a:chOff x="899592" y="1419622"/>
            <a:chExt cx="6646753" cy="3096344"/>
          </a:xfrm>
        </p:grpSpPr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592" y="1419622"/>
              <a:ext cx="6646753" cy="3096344"/>
            </a:xfrm>
            <a:prstGeom prst="rect">
              <a:avLst/>
            </a:prstGeom>
          </p:spPr>
        </p:pic>
        <p:sp>
          <p:nvSpPr>
            <p:cNvPr id="15" name="Rektangel 14"/>
            <p:cNvSpPr/>
            <p:nvPr/>
          </p:nvSpPr>
          <p:spPr>
            <a:xfrm>
              <a:off x="899592" y="422793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5938" y="537367"/>
            <a:ext cx="7972124" cy="429028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Kunden er blitt enda mer konge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7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5938" y="537367"/>
            <a:ext cx="7972124" cy="429028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90 % av</a:t>
            </a:r>
            <a:r>
              <a:rPr lang="nb-NO" b="1" dirty="0" smtClean="0">
                <a:solidFill>
                  <a:schemeClr val="accent4"/>
                </a:solidFill>
              </a:rPr>
              <a:t> tiåringene </a:t>
            </a:r>
            <a:r>
              <a:rPr lang="nb-NO" b="1" dirty="0" smtClean="0">
                <a:solidFill>
                  <a:schemeClr val="accent4"/>
                </a:solidFill>
              </a:rPr>
              <a:t>har en smarttelefon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055577"/>
            <a:ext cx="2304488" cy="2633700"/>
          </a:xfrm>
          <a:prstGeom prst="rect">
            <a:avLst/>
          </a:prstGeom>
        </p:spPr>
      </p:pic>
      <p:sp>
        <p:nvSpPr>
          <p:cNvPr id="8" name="Tittel 1"/>
          <p:cNvSpPr txBox="1">
            <a:spLocks/>
          </p:cNvSpPr>
          <p:nvPr/>
        </p:nvSpPr>
        <p:spPr>
          <a:xfrm>
            <a:off x="971600" y="3723878"/>
            <a:ext cx="7972124" cy="8476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34275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Vi har erkjent at all trafikk </a:t>
            </a:r>
            <a:endParaRPr lang="nb-NO" dirty="0" smtClean="0"/>
          </a:p>
          <a:p>
            <a:pPr algn="ctr"/>
            <a:r>
              <a:rPr lang="nb-NO" dirty="0" smtClean="0"/>
              <a:t>etterhvert </a:t>
            </a:r>
            <a:r>
              <a:rPr lang="nb-NO" dirty="0" smtClean="0"/>
              <a:t>vil skje på mobilen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23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39552" y="987574"/>
            <a:ext cx="7972124" cy="2930033"/>
          </a:xfrm>
        </p:spPr>
        <p:txBody>
          <a:bodyPr/>
          <a:lstStyle/>
          <a:p>
            <a:r>
              <a:rPr lang="nb-NO" b="1" dirty="0" smtClean="0">
                <a:solidFill>
                  <a:schemeClr val="accent4"/>
                </a:solidFill>
              </a:rPr>
              <a:t>Innovasjonstakten har økt</a:t>
            </a:r>
            <a:br>
              <a:rPr lang="nb-NO" b="1" dirty="0" smtClean="0">
                <a:solidFill>
                  <a:schemeClr val="accent4"/>
                </a:solidFill>
              </a:rPr>
            </a:br>
            <a:r>
              <a:rPr lang="nb-NO" b="1" dirty="0">
                <a:solidFill>
                  <a:schemeClr val="accent4"/>
                </a:solidFill>
              </a:rPr>
              <a:t/>
            </a:r>
            <a:br>
              <a:rPr lang="nb-NO" b="1" dirty="0">
                <a:solidFill>
                  <a:schemeClr val="accent4"/>
                </a:solidFill>
              </a:rPr>
            </a:br>
            <a:r>
              <a:rPr lang="nb-NO" b="1" dirty="0" smtClean="0">
                <a:solidFill>
                  <a:schemeClr val="accent4"/>
                </a:solidFill>
              </a:rPr>
              <a:t>Hastigheten </a:t>
            </a:r>
            <a:r>
              <a:rPr lang="nb-NO" b="1" dirty="0" smtClean="0">
                <a:solidFill>
                  <a:schemeClr val="accent4"/>
                </a:solidFill>
              </a:rPr>
              <a:t>er høy</a:t>
            </a:r>
            <a:br>
              <a:rPr lang="nb-NO" b="1" dirty="0" smtClean="0">
                <a:solidFill>
                  <a:schemeClr val="accent4"/>
                </a:solidFill>
              </a:rPr>
            </a:br>
            <a:r>
              <a:rPr lang="nb-NO" b="1" dirty="0">
                <a:solidFill>
                  <a:schemeClr val="accent4"/>
                </a:solidFill>
              </a:rPr>
              <a:t/>
            </a:r>
            <a:br>
              <a:rPr lang="nb-NO" b="1" dirty="0">
                <a:solidFill>
                  <a:schemeClr val="accent4"/>
                </a:solidFill>
              </a:rPr>
            </a:br>
            <a:r>
              <a:rPr lang="nb-NO" b="1" dirty="0" smtClean="0">
                <a:solidFill>
                  <a:schemeClr val="accent4"/>
                </a:solidFill>
              </a:rPr>
              <a:t>Vi organiserer for </a:t>
            </a:r>
            <a:r>
              <a:rPr lang="nb-NO" b="1" dirty="0" smtClean="0">
                <a:solidFill>
                  <a:schemeClr val="accent4"/>
                </a:solidFill>
              </a:rPr>
              <a:t>fart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419622"/>
            <a:ext cx="28098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/>
              <a:t>Vi kan leve med å ikke være først,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men </a:t>
            </a:r>
            <a:r>
              <a:rPr lang="nb-NO" dirty="0" smtClean="0"/>
              <a:t>må reagere lynraskt på angrep fra konkurrentene 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3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ssholder for innhold 2"/>
          <p:cNvSpPr txBox="1">
            <a:spLocks/>
          </p:cNvSpPr>
          <p:nvPr/>
        </p:nvSpPr>
        <p:spPr>
          <a:xfrm>
            <a:off x="4863144" y="1442728"/>
            <a:ext cx="396044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37354" indent="-337354" algn="l" defTabSz="342752" rtl="0" eaLnBrk="1" latinLnBrk="0" hangingPunct="1">
              <a:lnSpc>
                <a:spcPct val="100000"/>
              </a:lnSpc>
              <a:spcBef>
                <a:spcPts val="225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74708" indent="-337354" algn="l" defTabSz="342752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Font typeface="Arial" panose="020B0604020202020204" pitchFamily="34" charset="0"/>
              <a:buChar char="‒"/>
              <a:defRPr sz="21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012062" indent="-337354" algn="l" defTabSz="342752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‒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49415" indent="-337354" algn="l" defTabSz="342752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‒"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686768" indent="-337354" algn="l" defTabSz="342752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‒"/>
              <a:defRPr sz="13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942567" indent="-85688" algn="l" defTabSz="342752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943" indent="-85688" algn="l" defTabSz="342752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317" indent="-85688" algn="l" defTabSz="342752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6693" indent="-85688" algn="l" defTabSz="342752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b-NO" sz="1800" b="1" dirty="0"/>
              <a:t>Oversikt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400" dirty="0"/>
              <a:t>”State of the art” oversikt over alle transaksjoner </a:t>
            </a:r>
            <a:r>
              <a:rPr lang="nb-NO" sz="1400" dirty="0" smtClean="0"/>
              <a:t>på </a:t>
            </a:r>
            <a:r>
              <a:rPr lang="nb-NO" sz="1400" dirty="0"/>
              <a:t>tvers av bankforhold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400" dirty="0"/>
              <a:t>Verdiøkende tjenester som gir kunden innsikt og tips til forbedring av sin hverdagsøkonomi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b-NO" sz="1800" b="1" dirty="0"/>
              <a:t>Deling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400" dirty="0"/>
              <a:t>Delingsfunksjonalitet for </a:t>
            </a:r>
            <a:r>
              <a:rPr lang="nb-NO" sz="1400" dirty="0" smtClean="0"/>
              <a:t>økt </a:t>
            </a:r>
            <a:r>
              <a:rPr lang="nb-NO" sz="1400" dirty="0"/>
              <a:t>transparens </a:t>
            </a:r>
            <a:r>
              <a:rPr lang="nb-NO" sz="1400" dirty="0" smtClean="0"/>
              <a:t>og samhandling med </a:t>
            </a:r>
            <a:r>
              <a:rPr lang="nb-NO" sz="1400" dirty="0"/>
              <a:t>de kunden ønsker å interagere med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nb-NO" sz="1800" b="1" dirty="0"/>
              <a:t>Rådgivning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1400" dirty="0"/>
              <a:t>Individuelt tilpasset rådgivning basert på analyse av aggregert </a:t>
            </a:r>
            <a:r>
              <a:rPr lang="nb-NO" sz="1400" dirty="0" smtClean="0"/>
              <a:t>forbruks- </a:t>
            </a:r>
            <a:r>
              <a:rPr lang="nb-NO" sz="1400" dirty="0"/>
              <a:t>og adferdsdata </a:t>
            </a:r>
          </a:p>
        </p:txBody>
      </p:sp>
      <p:grpSp>
        <p:nvGrpSpPr>
          <p:cNvPr id="98" name="Group 10"/>
          <p:cNvGrpSpPr/>
          <p:nvPr/>
        </p:nvGrpSpPr>
        <p:grpSpPr>
          <a:xfrm>
            <a:off x="1184329" y="1365238"/>
            <a:ext cx="3154862" cy="3297951"/>
            <a:chOff x="1184329" y="1465975"/>
            <a:chExt cx="3154862" cy="3297951"/>
          </a:xfrm>
        </p:grpSpPr>
        <p:grpSp>
          <p:nvGrpSpPr>
            <p:cNvPr id="94" name="Group 11"/>
            <p:cNvGrpSpPr/>
            <p:nvPr/>
          </p:nvGrpSpPr>
          <p:grpSpPr>
            <a:xfrm>
              <a:off x="1184329" y="1465975"/>
              <a:ext cx="3154862" cy="3297951"/>
              <a:chOff x="1176580" y="1349740"/>
              <a:chExt cx="3154862" cy="3297951"/>
            </a:xfrm>
          </p:grpSpPr>
          <p:pic>
            <p:nvPicPr>
              <p:cNvPr id="16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95031" y="1349740"/>
                <a:ext cx="1189703" cy="825508"/>
              </a:xfrm>
              <a:prstGeom prst="rect">
                <a:avLst/>
              </a:prstGeom>
            </p:spPr>
          </p:pic>
          <p:grpSp>
            <p:nvGrpSpPr>
              <p:cNvPr id="44" name="Group 14"/>
              <p:cNvGrpSpPr/>
              <p:nvPr/>
            </p:nvGrpSpPr>
            <p:grpSpPr>
              <a:xfrm>
                <a:off x="2121101" y="2460316"/>
                <a:ext cx="1246222" cy="777927"/>
                <a:chOff x="4057031" y="2336180"/>
                <a:chExt cx="1029938" cy="642918"/>
              </a:xfrm>
            </p:grpSpPr>
            <p:sp>
              <p:nvSpPr>
                <p:cNvPr id="37" name="Rectangle 39"/>
                <p:cNvSpPr>
                  <a:spLocks noChangeArrowheads="1"/>
                </p:cNvSpPr>
                <p:nvPr/>
              </p:nvSpPr>
              <p:spPr bwMode="auto">
                <a:xfrm>
                  <a:off x="4374346" y="2815766"/>
                  <a:ext cx="67615" cy="73954"/>
                </a:xfrm>
                <a:prstGeom prst="rect">
                  <a:avLst/>
                </a:prstGeom>
                <a:noFill/>
                <a:ln w="9525">
                  <a:solidFill>
                    <a:schemeClr val="accent4"/>
                  </a:solidFill>
                  <a:miter lim="800000"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E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pic>
              <p:nvPicPr>
                <p:cNvPr id="17" name="Picture 4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18148" y="2484001"/>
                  <a:ext cx="579298" cy="203433"/>
                </a:xfrm>
                <a:prstGeom prst="rect">
                  <a:avLst/>
                </a:prstGeom>
              </p:spPr>
            </p:pic>
            <p:sp>
              <p:nvSpPr>
                <p:cNvPr id="28" name="Freeform 8"/>
                <p:cNvSpPr>
                  <a:spLocks noEditPoints="1"/>
                </p:cNvSpPr>
                <p:nvPr/>
              </p:nvSpPr>
              <p:spPr bwMode="auto">
                <a:xfrm>
                  <a:off x="4833295" y="2560050"/>
                  <a:ext cx="253674" cy="389793"/>
                </a:xfrm>
                <a:custGeom>
                  <a:avLst/>
                  <a:gdLst>
                    <a:gd name="T0" fmla="*/ 81 w 97"/>
                    <a:gd name="T1" fmla="*/ 0 h 151"/>
                    <a:gd name="T2" fmla="*/ 15 w 97"/>
                    <a:gd name="T3" fmla="*/ 0 h 151"/>
                    <a:gd name="T4" fmla="*/ 0 w 97"/>
                    <a:gd name="T5" fmla="*/ 16 h 151"/>
                    <a:gd name="T6" fmla="*/ 0 w 97"/>
                    <a:gd name="T7" fmla="*/ 136 h 151"/>
                    <a:gd name="T8" fmla="*/ 15 w 97"/>
                    <a:gd name="T9" fmla="*/ 151 h 151"/>
                    <a:gd name="T10" fmla="*/ 81 w 97"/>
                    <a:gd name="T11" fmla="*/ 151 h 151"/>
                    <a:gd name="T12" fmla="*/ 97 w 97"/>
                    <a:gd name="T13" fmla="*/ 136 h 151"/>
                    <a:gd name="T14" fmla="*/ 97 w 97"/>
                    <a:gd name="T15" fmla="*/ 16 h 151"/>
                    <a:gd name="T16" fmla="*/ 81 w 97"/>
                    <a:gd name="T17" fmla="*/ 0 h 151"/>
                    <a:gd name="T18" fmla="*/ 37 w 97"/>
                    <a:gd name="T19" fmla="*/ 9 h 151"/>
                    <a:gd name="T20" fmla="*/ 60 w 97"/>
                    <a:gd name="T21" fmla="*/ 9 h 151"/>
                    <a:gd name="T22" fmla="*/ 60 w 97"/>
                    <a:gd name="T23" fmla="*/ 11 h 151"/>
                    <a:gd name="T24" fmla="*/ 37 w 97"/>
                    <a:gd name="T25" fmla="*/ 11 h 151"/>
                    <a:gd name="T26" fmla="*/ 37 w 97"/>
                    <a:gd name="T27" fmla="*/ 9 h 151"/>
                    <a:gd name="T28" fmla="*/ 49 w 97"/>
                    <a:gd name="T29" fmla="*/ 144 h 151"/>
                    <a:gd name="T30" fmla="*/ 42 w 97"/>
                    <a:gd name="T31" fmla="*/ 138 h 151"/>
                    <a:gd name="T32" fmla="*/ 49 w 97"/>
                    <a:gd name="T33" fmla="*/ 131 h 151"/>
                    <a:gd name="T34" fmla="*/ 55 w 97"/>
                    <a:gd name="T35" fmla="*/ 138 h 151"/>
                    <a:gd name="T36" fmla="*/ 49 w 97"/>
                    <a:gd name="T37" fmla="*/ 144 h 151"/>
                    <a:gd name="T38" fmla="*/ 87 w 97"/>
                    <a:gd name="T39" fmla="*/ 124 h 151"/>
                    <a:gd name="T40" fmla="*/ 86 w 97"/>
                    <a:gd name="T41" fmla="*/ 125 h 151"/>
                    <a:gd name="T42" fmla="*/ 11 w 97"/>
                    <a:gd name="T43" fmla="*/ 125 h 151"/>
                    <a:gd name="T44" fmla="*/ 9 w 97"/>
                    <a:gd name="T45" fmla="*/ 124 h 151"/>
                    <a:gd name="T46" fmla="*/ 9 w 97"/>
                    <a:gd name="T47" fmla="*/ 22 h 151"/>
                    <a:gd name="T48" fmla="*/ 11 w 97"/>
                    <a:gd name="T49" fmla="*/ 21 h 151"/>
                    <a:gd name="T50" fmla="*/ 86 w 97"/>
                    <a:gd name="T51" fmla="*/ 21 h 151"/>
                    <a:gd name="T52" fmla="*/ 87 w 97"/>
                    <a:gd name="T53" fmla="*/ 22 h 151"/>
                    <a:gd name="T54" fmla="*/ 87 w 97"/>
                    <a:gd name="T55" fmla="*/ 12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7" h="151">
                      <a:moveTo>
                        <a:pt x="81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44"/>
                        <a:pt x="7" y="151"/>
                        <a:pt x="15" y="151"/>
                      </a:cubicBezTo>
                      <a:cubicBezTo>
                        <a:pt x="81" y="151"/>
                        <a:pt x="81" y="151"/>
                        <a:pt x="81" y="151"/>
                      </a:cubicBezTo>
                      <a:cubicBezTo>
                        <a:pt x="90" y="151"/>
                        <a:pt x="97" y="144"/>
                        <a:pt x="97" y="136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7" y="7"/>
                        <a:pt x="90" y="0"/>
                        <a:pt x="81" y="0"/>
                      </a:cubicBezTo>
                      <a:moveTo>
                        <a:pt x="37" y="9"/>
                      </a:move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11"/>
                        <a:pt x="60" y="11"/>
                        <a:pt x="60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lnTo>
                        <a:pt x="37" y="9"/>
                      </a:lnTo>
                      <a:close/>
                      <a:moveTo>
                        <a:pt x="49" y="144"/>
                      </a:moveTo>
                      <a:cubicBezTo>
                        <a:pt x="45" y="144"/>
                        <a:pt x="42" y="141"/>
                        <a:pt x="42" y="138"/>
                      </a:cubicBezTo>
                      <a:cubicBezTo>
                        <a:pt x="42" y="134"/>
                        <a:pt x="45" y="131"/>
                        <a:pt x="49" y="131"/>
                      </a:cubicBezTo>
                      <a:cubicBezTo>
                        <a:pt x="52" y="131"/>
                        <a:pt x="55" y="134"/>
                        <a:pt x="55" y="138"/>
                      </a:cubicBezTo>
                      <a:cubicBezTo>
                        <a:pt x="55" y="141"/>
                        <a:pt x="52" y="144"/>
                        <a:pt x="49" y="144"/>
                      </a:cubicBezTo>
                      <a:moveTo>
                        <a:pt x="87" y="124"/>
                      </a:moveTo>
                      <a:cubicBezTo>
                        <a:pt x="87" y="125"/>
                        <a:pt x="87" y="125"/>
                        <a:pt x="86" y="125"/>
                      </a:cubicBezTo>
                      <a:cubicBezTo>
                        <a:pt x="11" y="125"/>
                        <a:pt x="11" y="125"/>
                        <a:pt x="11" y="125"/>
                      </a:cubicBezTo>
                      <a:cubicBezTo>
                        <a:pt x="10" y="125"/>
                        <a:pt x="9" y="125"/>
                        <a:pt x="9" y="124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1"/>
                        <a:pt x="10" y="21"/>
                        <a:pt x="11" y="21"/>
                      </a:cubicBezTo>
                      <a:cubicBezTo>
                        <a:pt x="86" y="21"/>
                        <a:pt x="86" y="21"/>
                        <a:pt x="86" y="21"/>
                      </a:cubicBezTo>
                      <a:cubicBezTo>
                        <a:pt x="87" y="21"/>
                        <a:pt x="87" y="21"/>
                        <a:pt x="87" y="22"/>
                      </a:cubicBezTo>
                      <a:lnTo>
                        <a:pt x="87" y="1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E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7" name="Oval 7"/>
                <p:cNvSpPr>
                  <a:spLocks noChangeArrowheads="1"/>
                </p:cNvSpPr>
                <p:nvPr/>
              </p:nvSpPr>
              <p:spPr bwMode="auto">
                <a:xfrm>
                  <a:off x="4152932" y="2842979"/>
                  <a:ext cx="510444" cy="13611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E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26" name="Rectangle 6"/>
                <p:cNvSpPr>
                  <a:spLocks noChangeArrowheads="1"/>
                </p:cNvSpPr>
                <p:nvPr/>
              </p:nvSpPr>
              <p:spPr bwMode="auto">
                <a:xfrm>
                  <a:off x="4057031" y="2336180"/>
                  <a:ext cx="702245" cy="479508"/>
                </a:xfrm>
                <a:prstGeom prst="rect">
                  <a:avLst/>
                </a:prstGeom>
                <a:noFill/>
                <a:ln w="28575" cap="flat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IE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cxnSp>
            <p:nvCxnSpPr>
              <p:cNvPr id="82" name="Straight Arrow Connector 17"/>
              <p:cNvCxnSpPr/>
              <p:nvPr/>
            </p:nvCxnSpPr>
            <p:spPr>
              <a:xfrm flipV="1">
                <a:off x="2790425" y="2091858"/>
                <a:ext cx="0" cy="31838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18"/>
              <p:cNvGrpSpPr/>
              <p:nvPr/>
            </p:nvGrpSpPr>
            <p:grpSpPr>
              <a:xfrm>
                <a:off x="1176580" y="3322110"/>
                <a:ext cx="3154862" cy="1325581"/>
                <a:chOff x="1176580" y="3244209"/>
                <a:chExt cx="3154862" cy="1325581"/>
              </a:xfrm>
            </p:grpSpPr>
            <p:grpSp>
              <p:nvGrpSpPr>
                <p:cNvPr id="83" name="Group 19"/>
                <p:cNvGrpSpPr/>
                <p:nvPr/>
              </p:nvGrpSpPr>
              <p:grpSpPr>
                <a:xfrm>
                  <a:off x="1176580" y="3244209"/>
                  <a:ext cx="3154862" cy="1325581"/>
                  <a:chOff x="2684301" y="3087904"/>
                  <a:chExt cx="3470350" cy="1458139"/>
                </a:xfrm>
              </p:grpSpPr>
              <p:grpSp>
                <p:nvGrpSpPr>
                  <p:cNvPr id="61" name="Group 23"/>
                  <p:cNvGrpSpPr/>
                  <p:nvPr/>
                </p:nvGrpSpPr>
                <p:grpSpPr>
                  <a:xfrm>
                    <a:off x="2684301" y="3841492"/>
                    <a:ext cx="3470350" cy="704551"/>
                    <a:chOff x="2349791" y="3841492"/>
                    <a:chExt cx="3470350" cy="704551"/>
                  </a:xfrm>
                </p:grpSpPr>
                <p:pic>
                  <p:nvPicPr>
                    <p:cNvPr id="4" name="Picture 3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434219" y="3841492"/>
                      <a:ext cx="704551" cy="704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" name="Picture 3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73342" y="3841492"/>
                      <a:ext cx="704551" cy="704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Picture 3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15590" y="3841492"/>
                      <a:ext cx="704551" cy="70455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35" descr="Image result for sparebank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49791" y="4167576"/>
                      <a:ext cx="873408" cy="30343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8" name="Picture 2" descr="Image result for dnb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36028" y="4173526"/>
                      <a:ext cx="579179" cy="2974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" name="Picture 4" descr="Image result for nordea logo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76638" y="4193065"/>
                      <a:ext cx="606701" cy="2526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</p:pic>
              </p:grpSp>
              <p:cxnSp>
                <p:nvCxnSpPr>
                  <p:cNvPr id="74" name="Straight Arrow Connector 24"/>
                  <p:cNvCxnSpPr/>
                  <p:nvPr/>
                </p:nvCxnSpPr>
                <p:spPr>
                  <a:xfrm flipV="1">
                    <a:off x="4459531" y="3087904"/>
                    <a:ext cx="0" cy="750724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Arrow Connector 28"/>
                  <p:cNvCxnSpPr/>
                  <p:nvPr/>
                </p:nvCxnSpPr>
                <p:spPr>
                  <a:xfrm flipV="1">
                    <a:off x="3121004" y="3526818"/>
                    <a:ext cx="0" cy="319086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Arrow Connector 30"/>
                  <p:cNvCxnSpPr/>
                  <p:nvPr/>
                </p:nvCxnSpPr>
                <p:spPr>
                  <a:xfrm flipV="1">
                    <a:off x="5802375" y="3526818"/>
                    <a:ext cx="0" cy="319086"/>
                  </a:xfrm>
                  <a:prstGeom prst="straightConnector1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31"/>
                  <p:cNvCxnSpPr/>
                  <p:nvPr/>
                </p:nvCxnSpPr>
                <p:spPr>
                  <a:xfrm flipV="1">
                    <a:off x="3121004" y="3526818"/>
                    <a:ext cx="2681371" cy="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Rectangle 20"/>
                <p:cNvSpPr/>
                <p:nvPr/>
              </p:nvSpPr>
              <p:spPr>
                <a:xfrm>
                  <a:off x="1370594" y="3494059"/>
                  <a:ext cx="398127" cy="27979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nb-NO" b="1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API</a:t>
                  </a:r>
                </a:p>
              </p:txBody>
            </p:sp>
            <p:sp>
              <p:nvSpPr>
                <p:cNvPr id="86" name="Rectangle 21"/>
                <p:cNvSpPr/>
                <p:nvPr/>
              </p:nvSpPr>
              <p:spPr>
                <a:xfrm>
                  <a:off x="2593324" y="3494059"/>
                  <a:ext cx="398127" cy="27979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nb-NO" b="1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API</a:t>
                  </a:r>
                </a:p>
              </p:txBody>
            </p:sp>
            <p:sp>
              <p:nvSpPr>
                <p:cNvPr id="87" name="Rectangle 22"/>
                <p:cNvSpPr/>
                <p:nvPr/>
              </p:nvSpPr>
              <p:spPr>
                <a:xfrm>
                  <a:off x="3812129" y="3494059"/>
                  <a:ext cx="398127" cy="279797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 algn="ctr"/>
                  <a:r>
                    <a:rPr lang="nb-NO" b="1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API</a:t>
                  </a:r>
                </a:p>
              </p:txBody>
            </p:sp>
          </p:grpSp>
        </p:grpSp>
        <p:sp>
          <p:nvSpPr>
            <p:cNvPr id="97" name="Rectangle 12"/>
            <p:cNvSpPr/>
            <p:nvPr/>
          </p:nvSpPr>
          <p:spPr>
            <a:xfrm>
              <a:off x="2960164" y="2576552"/>
              <a:ext cx="5229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b="1" smtClean="0">
                  <a:solidFill>
                    <a:schemeClr val="accent4"/>
                  </a:solidFill>
                </a:rPr>
                <a:t>AISP</a:t>
              </a:r>
              <a:endParaRPr lang="nb-NO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3" name="Tittel 1"/>
          <p:cNvSpPr>
            <a:spLocks noGrp="1"/>
          </p:cNvSpPr>
          <p:nvPr>
            <p:ph type="title"/>
          </p:nvPr>
        </p:nvSpPr>
        <p:spPr>
          <a:xfrm>
            <a:off x="585938" y="328079"/>
            <a:ext cx="7972124" cy="847604"/>
          </a:xfrm>
        </p:spPr>
        <p:txBody>
          <a:bodyPr/>
          <a:lstStyle/>
          <a:p>
            <a:r>
              <a:rPr lang="nb-NO" b="1" dirty="0" smtClean="0">
                <a:solidFill>
                  <a:schemeClr val="accent4"/>
                </a:solidFill>
              </a:rPr>
              <a:t>SNN skal være stedet alle bruker for å holde </a:t>
            </a:r>
            <a:br>
              <a:rPr lang="nb-NO" b="1" dirty="0" smtClean="0">
                <a:solidFill>
                  <a:schemeClr val="accent4"/>
                </a:solidFill>
              </a:rPr>
            </a:br>
            <a:r>
              <a:rPr lang="nb-NO" b="1" dirty="0" smtClean="0">
                <a:solidFill>
                  <a:schemeClr val="accent4"/>
                </a:solidFill>
              </a:rPr>
              <a:t>orden på egen økonomi – det er planen vår 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1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0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509551" y="253645"/>
            <a:ext cx="7972124" cy="698012"/>
          </a:xfrm>
        </p:spPr>
        <p:txBody>
          <a:bodyPr/>
          <a:lstStyle/>
          <a:p>
            <a:pPr algn="ctr"/>
            <a:r>
              <a:rPr lang="nb-NO" sz="2800" b="1" dirty="0" smtClean="0">
                <a:solidFill>
                  <a:schemeClr val="accent4"/>
                </a:solidFill>
              </a:rPr>
              <a:t>30. </a:t>
            </a:r>
            <a:r>
              <a:rPr lang="nb-NO" sz="2800" b="1" dirty="0" smtClean="0">
                <a:solidFill>
                  <a:schemeClr val="accent4"/>
                </a:solidFill>
              </a:rPr>
              <a:t>mai 2015</a:t>
            </a:r>
            <a:br>
              <a:rPr lang="nb-NO" sz="2800" b="1" dirty="0" smtClean="0">
                <a:solidFill>
                  <a:schemeClr val="accent4"/>
                </a:solidFill>
              </a:rPr>
            </a:br>
            <a:r>
              <a:rPr lang="nb-NO" sz="2800" b="1" dirty="0" smtClean="0">
                <a:solidFill>
                  <a:schemeClr val="accent4"/>
                </a:solidFill>
              </a:rPr>
              <a:t>Spillereglene </a:t>
            </a:r>
            <a:r>
              <a:rPr lang="nb-NO" sz="2800" b="1" dirty="0" smtClean="0">
                <a:solidFill>
                  <a:schemeClr val="accent4"/>
                </a:solidFill>
              </a:rPr>
              <a:t>i banknæringen forandret over natten</a:t>
            </a:r>
            <a:endParaRPr lang="nb-NO" sz="2800" b="1" dirty="0">
              <a:solidFill>
                <a:schemeClr val="accent4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36" y="1398164"/>
            <a:ext cx="2964414" cy="34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5938" y="537367"/>
            <a:ext cx="7972124" cy="429028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2,6 </a:t>
            </a:r>
            <a:r>
              <a:rPr lang="nb-NO" b="1" dirty="0" smtClean="0">
                <a:solidFill>
                  <a:schemeClr val="accent4"/>
                </a:solidFill>
              </a:rPr>
              <a:t>millioner kunder på 800 dager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611" y="1995686"/>
            <a:ext cx="2322777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627534"/>
            <a:ext cx="4104456" cy="3249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1. 		3.400.000 (11 år)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		2.600.000 (2 år)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		2.500.000 (17 år)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4. 		2.300.000 (6 år)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5. 		2.000.000 (7 år)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77567"/>
            <a:ext cx="972826" cy="61000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71" y="1108348"/>
            <a:ext cx="736724" cy="62734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80" y="1896784"/>
            <a:ext cx="680864" cy="60218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980" y="2654494"/>
            <a:ext cx="680864" cy="5675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6"/>
          <a:srcRect l="13040" t="13040" r="13040" b="13040"/>
          <a:stretch/>
        </p:blipFill>
        <p:spPr>
          <a:xfrm>
            <a:off x="4659916" y="3320069"/>
            <a:ext cx="792088" cy="6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585938" y="328079"/>
            <a:ext cx="7972124" cy="847604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Vi kjemper mot verdens </a:t>
            </a:r>
            <a:r>
              <a:rPr lang="nb-NO" b="1" dirty="0" smtClean="0">
                <a:solidFill>
                  <a:schemeClr val="accent4"/>
                </a:solidFill>
              </a:rPr>
              <a:t/>
            </a:r>
            <a:br>
              <a:rPr lang="nb-NO" b="1" dirty="0" smtClean="0">
                <a:solidFill>
                  <a:schemeClr val="accent4"/>
                </a:solidFill>
              </a:rPr>
            </a:br>
            <a:r>
              <a:rPr lang="nb-NO" b="1" dirty="0" smtClean="0">
                <a:solidFill>
                  <a:schemeClr val="accent4"/>
                </a:solidFill>
              </a:rPr>
              <a:t>beste </a:t>
            </a:r>
            <a:r>
              <a:rPr lang="nb-NO" b="1" dirty="0" smtClean="0">
                <a:solidFill>
                  <a:schemeClr val="accent4"/>
                </a:solidFill>
              </a:rPr>
              <a:t>innovatører og teknologer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5" name="AutoShape 2" descr="Bilderesultat for Facebook Google App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7" y="2170576"/>
            <a:ext cx="2469758" cy="184993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2170576"/>
            <a:ext cx="2143125" cy="2007667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403" y="2067694"/>
            <a:ext cx="2143125" cy="1789941"/>
          </a:xfrm>
          <a:prstGeom prst="rect">
            <a:avLst/>
          </a:prstGeom>
        </p:spPr>
      </p:pic>
      <p:sp>
        <p:nvSpPr>
          <p:cNvPr id="16" name="Tittel 13"/>
          <p:cNvSpPr txBox="1">
            <a:spLocks/>
          </p:cNvSpPr>
          <p:nvPr/>
        </p:nvSpPr>
        <p:spPr>
          <a:xfrm>
            <a:off x="971600" y="4173608"/>
            <a:ext cx="7972124" cy="5047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34275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b="1" dirty="0" smtClean="0"/>
              <a:t>…og de er allerede på vei</a:t>
            </a:r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15693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t="27077" b="7581"/>
          <a:stretch/>
        </p:blipFill>
        <p:spPr>
          <a:xfrm>
            <a:off x="467544" y="1347615"/>
            <a:ext cx="7800975" cy="331236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/>
          <a:srcRect t="2581" b="28996"/>
          <a:stretch/>
        </p:blipFill>
        <p:spPr>
          <a:xfrm>
            <a:off x="467544" y="51470"/>
            <a:ext cx="7840980" cy="3816424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93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85938" y="328078"/>
            <a:ext cx="7972124" cy="847604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De mangler den nye gullstandarden – </a:t>
            </a:r>
            <a:r>
              <a:rPr lang="nb-NO" b="1" dirty="0" smtClean="0">
                <a:solidFill>
                  <a:srgbClr val="43B04C"/>
                </a:solidFill>
              </a:rPr>
              <a:t>transaksjonsdata fra betaling</a:t>
            </a:r>
            <a:endParaRPr lang="nb-NO" b="1" dirty="0">
              <a:solidFill>
                <a:srgbClr val="43B04C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07654"/>
            <a:ext cx="2771775" cy="1647825"/>
          </a:xfrm>
          <a:prstGeom prst="rect">
            <a:avLst/>
          </a:prstGeom>
        </p:spPr>
      </p:pic>
      <p:sp>
        <p:nvSpPr>
          <p:cNvPr id="13" name="Tittel 7"/>
          <p:cNvSpPr txBox="1">
            <a:spLocks/>
          </p:cNvSpPr>
          <p:nvPr/>
        </p:nvSpPr>
        <p:spPr>
          <a:xfrm>
            <a:off x="683568" y="3795886"/>
            <a:ext cx="7972124" cy="79778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34275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200" dirty="0" smtClean="0"/>
              <a:t>….som er grunnlaget for den eventyrlige inntjeningen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7021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571402" y="188189"/>
            <a:ext cx="7972124" cy="1255728"/>
          </a:xfrm>
        </p:spPr>
        <p:txBody>
          <a:bodyPr/>
          <a:lstStyle/>
          <a:p>
            <a:pPr algn="ctr"/>
            <a:r>
              <a:rPr lang="nb-NO" b="1" dirty="0" smtClean="0">
                <a:solidFill>
                  <a:schemeClr val="accent4"/>
                </a:solidFill>
              </a:rPr>
              <a:t>Skal vi lykkes må VIPPS bli normalen i alle </a:t>
            </a:r>
            <a:r>
              <a:rPr lang="nb-NO" b="1" dirty="0" smtClean="0">
                <a:solidFill>
                  <a:schemeClr val="accent4"/>
                </a:solidFill>
              </a:rPr>
              <a:t>transaksjoner…Vi </a:t>
            </a:r>
            <a:r>
              <a:rPr lang="nb-NO" b="1" dirty="0" smtClean="0">
                <a:solidFill>
                  <a:schemeClr val="accent4"/>
                </a:solidFill>
              </a:rPr>
              <a:t>må bli større enn </a:t>
            </a:r>
            <a:r>
              <a:rPr lang="nb-NO" b="1" dirty="0" err="1" smtClean="0">
                <a:solidFill>
                  <a:schemeClr val="accent4"/>
                </a:solidFill>
              </a:rPr>
              <a:t>Facebook</a:t>
            </a:r>
            <a:r>
              <a:rPr lang="nb-NO" b="1" dirty="0" smtClean="0">
                <a:solidFill>
                  <a:schemeClr val="accent4"/>
                </a:solidFill>
              </a:rPr>
              <a:t> - Det er planen</a:t>
            </a:r>
            <a:endParaRPr lang="nb-NO" b="1" dirty="0">
              <a:solidFill>
                <a:schemeClr val="accent4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123809"/>
            <a:ext cx="2095500" cy="20955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33" y="1980866"/>
            <a:ext cx="2066925" cy="220980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83568" y="1635646"/>
            <a:ext cx="7848872" cy="33695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980703" y="2283718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 dirty="0" smtClean="0"/>
              <a:t>+</a:t>
            </a:r>
            <a:endParaRPr lang="nb-NO" sz="8000" dirty="0"/>
          </a:p>
        </p:txBody>
      </p:sp>
    </p:spTree>
    <p:extLst>
      <p:ext uri="{BB962C8B-B14F-4D97-AF65-F5344CB8AC3E}">
        <p14:creationId xmlns:p14="http://schemas.microsoft.com/office/powerpoint/2010/main" val="36931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Nord-Troms konferansen 2017</a:t>
            </a:r>
            <a:endParaRPr lang="nb-NO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218394" y="1347614"/>
            <a:ext cx="4202086" cy="429028"/>
          </a:xfrm>
          <a:prstGeom prst="rect">
            <a:avLst/>
          </a:prstGeom>
        </p:spPr>
        <p:txBody>
          <a:bodyPr/>
          <a:lstStyle>
            <a:lvl1pPr algn="l" defTabSz="34275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smtClean="0">
                <a:solidFill>
                  <a:schemeClr val="bg1"/>
                </a:solidFill>
              </a:rPr>
              <a:t>HVA SKJER MED BANK?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107504" y="870560"/>
            <a:ext cx="2643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HVA SKJER MED </a:t>
            </a:r>
          </a:p>
          <a:p>
            <a:r>
              <a:rPr lang="nb-NO" sz="2800" b="1" dirty="0" smtClean="0">
                <a:solidFill>
                  <a:schemeClr val="bg1"/>
                </a:solidFill>
              </a:rPr>
              <a:t>BANK?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NN mal Ny">
  <a:themeElements>
    <a:clrScheme name="SpareBank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5EA0"/>
      </a:accent1>
      <a:accent2>
        <a:srgbClr val="1F82BA"/>
      </a:accent2>
      <a:accent3>
        <a:srgbClr val="85C7E5"/>
      </a:accent3>
      <a:accent4>
        <a:srgbClr val="032A74"/>
      </a:accent4>
      <a:accent5>
        <a:srgbClr val="666666"/>
      </a:accent5>
      <a:accent6>
        <a:srgbClr val="99999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D71A5C17-2C24-42E3-A072-8DB071762BC5}" vid="{0A1B7D59-ED75-41AA-9967-69AB404ECF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733</TotalTime>
  <Words>283</Words>
  <Application>Microsoft Office PowerPoint</Application>
  <PresentationFormat>Skjermfremvisning (16:9)</PresentationFormat>
  <Paragraphs>68</Paragraphs>
  <Slides>18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SNN mal Ny</vt:lpstr>
      <vt:lpstr>think-cell Slide</vt:lpstr>
      <vt:lpstr>Nord-Troms konferansen</vt:lpstr>
      <vt:lpstr>30. mai 2015 Spillereglene i banknæringen forandret over natten</vt:lpstr>
      <vt:lpstr>2,6 millioner kunder på 800 dager</vt:lpstr>
      <vt:lpstr>PowerPoint-presentasjon</vt:lpstr>
      <vt:lpstr>Vi kjemper mot verdens  beste innovatører og teknologer</vt:lpstr>
      <vt:lpstr>PowerPoint-presentasjon</vt:lpstr>
      <vt:lpstr>De mangler den nye gullstandarden – transaksjonsdata fra betaling</vt:lpstr>
      <vt:lpstr>Skal vi lykkes må VIPPS bli normalen i alle transaksjoner…Vi må bli større enn Facebook - Det er planen</vt:lpstr>
      <vt:lpstr>PowerPoint-presentasjon</vt:lpstr>
      <vt:lpstr>Myndighetene ønsker økt konkurranse  Økt forbrukerbeskyttelse</vt:lpstr>
      <vt:lpstr>PowerPoint-presentasjon</vt:lpstr>
      <vt:lpstr>Kunden er blitt enda mer konge</vt:lpstr>
      <vt:lpstr>90 % av tiåringene har en smarttelefon</vt:lpstr>
      <vt:lpstr>PowerPoint-presentasjon</vt:lpstr>
      <vt:lpstr>Innovasjonstakten har økt  Hastigheten er høy  Vi organiserer for fart  </vt:lpstr>
      <vt:lpstr>Vi kan leve med å ikke være først,  men må reagere lynraskt på angrep fra konkurrentene </vt:lpstr>
      <vt:lpstr>SNN skal være stedet alle bruker for å holde  orden på egen økonomi – det er planen vår </vt:lpstr>
      <vt:lpstr>Takk for meg</vt:lpstr>
    </vt:vector>
  </TitlesOfParts>
  <Company>SpareBank1 Alliansen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Nord-Troms Konferansen</dc:title>
  <dc:creator>Ronni Møller Pettersen</dc:creator>
  <cp:lastModifiedBy>Kristin Vangdal</cp:lastModifiedBy>
  <cp:revision>30</cp:revision>
  <dcterms:created xsi:type="dcterms:W3CDTF">2017-09-27T05:29:31Z</dcterms:created>
  <dcterms:modified xsi:type="dcterms:W3CDTF">2017-09-27T19:42:30Z</dcterms:modified>
</cp:coreProperties>
</file>